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78" r:id="rId3"/>
    <p:sldId id="379" r:id="rId4"/>
    <p:sldId id="352" r:id="rId5"/>
    <p:sldId id="370" r:id="rId6"/>
    <p:sldId id="257" r:id="rId7"/>
    <p:sldId id="260" r:id="rId8"/>
    <p:sldId id="261" r:id="rId9"/>
    <p:sldId id="262" r:id="rId10"/>
    <p:sldId id="263" r:id="rId11"/>
    <p:sldId id="264" r:id="rId12"/>
    <p:sldId id="376" r:id="rId13"/>
    <p:sldId id="265" r:id="rId14"/>
    <p:sldId id="266" r:id="rId15"/>
    <p:sldId id="268" r:id="rId16"/>
    <p:sldId id="349" r:id="rId17"/>
    <p:sldId id="280" r:id="rId18"/>
    <p:sldId id="281" r:id="rId19"/>
    <p:sldId id="377" r:id="rId20"/>
    <p:sldId id="293" r:id="rId21"/>
    <p:sldId id="291" r:id="rId22"/>
    <p:sldId id="295" r:id="rId23"/>
    <p:sldId id="294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387" r:id="rId49"/>
    <p:sldId id="389" r:id="rId50"/>
    <p:sldId id="392" r:id="rId51"/>
    <p:sldId id="393" r:id="rId52"/>
    <p:sldId id="394" r:id="rId53"/>
    <p:sldId id="313" r:id="rId54"/>
    <p:sldId id="315" r:id="rId55"/>
    <p:sldId id="316" r:id="rId56"/>
    <p:sldId id="318" r:id="rId57"/>
    <p:sldId id="319" r:id="rId58"/>
    <p:sldId id="320" r:id="rId59"/>
    <p:sldId id="400" r:id="rId60"/>
    <p:sldId id="396" r:id="rId61"/>
    <p:sldId id="399" r:id="rId62"/>
    <p:sldId id="397" r:id="rId63"/>
    <p:sldId id="398" r:id="rId64"/>
    <p:sldId id="321" r:id="rId65"/>
    <p:sldId id="323" r:id="rId66"/>
    <p:sldId id="322" r:id="rId67"/>
    <p:sldId id="324" r:id="rId68"/>
    <p:sldId id="325" r:id="rId69"/>
    <p:sldId id="326" r:id="rId70"/>
    <p:sldId id="327" r:id="rId71"/>
    <p:sldId id="355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68" r:id="rId81"/>
    <p:sldId id="366" r:id="rId82"/>
    <p:sldId id="367" r:id="rId83"/>
    <p:sldId id="340" r:id="rId84"/>
    <p:sldId id="343" r:id="rId85"/>
    <p:sldId id="344" r:id="rId86"/>
    <p:sldId id="345" r:id="rId87"/>
    <p:sldId id="346" r:id="rId88"/>
    <p:sldId id="341" r:id="rId89"/>
    <p:sldId id="342" r:id="rId90"/>
    <p:sldId id="395" r:id="rId9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C3592E-4807-4BDD-8111-782057BF305A}">
          <p14:sldIdLst>
            <p14:sldId id="256"/>
            <p14:sldId id="378"/>
            <p14:sldId id="379"/>
            <p14:sldId id="352"/>
          </p14:sldIdLst>
        </p14:section>
        <p14:section name="Примеры применения" id="{3497387C-4234-4497-A5C7-25BD5AA6512A}">
          <p14:sldIdLst>
            <p14:sldId id="370"/>
            <p14:sldId id="257"/>
            <p14:sldId id="260"/>
            <p14:sldId id="261"/>
            <p14:sldId id="262"/>
            <p14:sldId id="263"/>
            <p14:sldId id="264"/>
            <p14:sldId id="376"/>
            <p14:sldId id="265"/>
            <p14:sldId id="266"/>
            <p14:sldId id="268"/>
            <p14:sldId id="349"/>
            <p14:sldId id="280"/>
            <p14:sldId id="281"/>
            <p14:sldId id="377"/>
            <p14:sldId id="293"/>
            <p14:sldId id="291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9"/>
            <p14:sldId id="392"/>
            <p14:sldId id="393"/>
            <p14:sldId id="394"/>
            <p14:sldId id="313"/>
            <p14:sldId id="315"/>
            <p14:sldId id="316"/>
            <p14:sldId id="318"/>
            <p14:sldId id="319"/>
            <p14:sldId id="320"/>
            <p14:sldId id="400"/>
            <p14:sldId id="396"/>
            <p14:sldId id="399"/>
            <p14:sldId id="397"/>
            <p14:sldId id="398"/>
            <p14:sldId id="321"/>
            <p14:sldId id="323"/>
            <p14:sldId id="322"/>
            <p14:sldId id="324"/>
            <p14:sldId id="325"/>
            <p14:sldId id="326"/>
            <p14:sldId id="327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8"/>
            <p14:sldId id="366"/>
            <p14:sldId id="367"/>
            <p14:sldId id="340"/>
            <p14:sldId id="343"/>
            <p14:sldId id="344"/>
            <p14:sldId id="345"/>
            <p14:sldId id="346"/>
            <p14:sldId id="341"/>
            <p14:sldId id="342"/>
            <p14:sldId id="3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61"/>
    <p:restoredTop sz="95400"/>
  </p:normalViewPr>
  <p:slideViewPr>
    <p:cSldViewPr snapToGrid="0" snapToObjects="1">
      <p:cViewPr varScale="1">
        <p:scale>
          <a:sx n="82" d="100"/>
          <a:sy n="82" d="100"/>
        </p:scale>
        <p:origin x="1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8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119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7469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8792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16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4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B4B44-3E2A-C645-B96E-AEA4D3AF6ABE}" type="datetimeFigureOut">
              <a:rPr lang="ru-RU" smtClean="0"/>
              <a:t>13.02.2018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A2C627-C50A-7544-AFBE-415317E457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wikipedia.org/wiki/&#1040;&#1083;&#1075;&#1086;&#1088;&#1080;&#1090;&#1084;_&#1080;&#1084;&#1080;&#1090;&#1072;&#1094;&#1080;&#1080;_&#1086;&#1090;&#1078;&#1080;&#1075;&#1072;" TargetMode="Externa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417637"/>
          </a:xfrm>
        </p:spPr>
        <p:txBody>
          <a:bodyPr>
            <a:normAutofit fontScale="90000"/>
          </a:bodyPr>
          <a:lstStyle/>
          <a:p>
            <a:r>
              <a:rPr lang="ru-RU" sz="8000" dirty="0"/>
              <a:t>Машинное обучение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2840037"/>
            <a:ext cx="9144000" cy="2917295"/>
          </a:xfrm>
        </p:spPr>
        <p:txBody>
          <a:bodyPr>
            <a:normAutofit fontScale="92500" lnSpcReduction="10000"/>
          </a:bodyPr>
          <a:lstStyle/>
          <a:p>
            <a:r>
              <a:rPr lang="ru-RU" sz="3600" dirty="0"/>
              <a:t>Лекция 1</a:t>
            </a:r>
          </a:p>
          <a:p>
            <a:r>
              <a:rPr lang="ru-RU" sz="3600" dirty="0"/>
              <a:t>Основные понятия, стандартные задачи и простые модели</a:t>
            </a:r>
          </a:p>
          <a:p>
            <a:endParaRPr lang="ru-RU" sz="3200" dirty="0"/>
          </a:p>
          <a:p>
            <a:r>
              <a:rPr lang="ru-RU" sz="3000" dirty="0"/>
              <a:t>Материалы: Виктор Кантор</a:t>
            </a:r>
          </a:p>
          <a:p>
            <a:r>
              <a:rPr lang="ru-RU" sz="3000"/>
              <a:t>Корректировки: </a:t>
            </a:r>
            <a:r>
              <a:rPr lang="ru-RU" sz="3000" dirty="0"/>
              <a:t>Анастасия </a:t>
            </a:r>
            <a:r>
              <a:rPr lang="ru-RU" sz="3000" dirty="0" err="1"/>
              <a:t>Зухба</a:t>
            </a:r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Выдача кредита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976" y="2383854"/>
            <a:ext cx="759142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5560" y="140348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German credit data set (UCI </a:t>
            </a:r>
            <a:r>
              <a:rPr lang="ru-RU" dirty="0" err="1"/>
              <a:t>репозиторий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240017" y="4653136"/>
            <a:ext cx="318364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Answer: </a:t>
            </a:r>
            <a:r>
              <a:rPr lang="en-US" dirty="0"/>
              <a:t>1 – Good, 2 - Bad</a:t>
            </a:r>
            <a:endParaRPr lang="ru-RU" dirty="0"/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 flipH="1" flipV="1">
            <a:off x="7896200" y="2996952"/>
            <a:ext cx="2232248" cy="1080120"/>
          </a:xfrm>
          <a:prstGeom prst="bentConnector3">
            <a:avLst>
              <a:gd name="adj1" fmla="val 122661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811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Выдача кредита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58"/>
          <a:stretch/>
        </p:blipFill>
        <p:spPr bwMode="auto">
          <a:xfrm>
            <a:off x="2150571" y="1817440"/>
            <a:ext cx="7591425" cy="1107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5560" y="140348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Задача</a:t>
            </a:r>
            <a:r>
              <a:rPr lang="en-US" dirty="0"/>
              <a:t> (supervised classification):</a:t>
            </a:r>
            <a:r>
              <a:rPr lang="ru-RU" dirty="0"/>
              <a:t> предсказать класс </a:t>
            </a:r>
            <a:r>
              <a:rPr lang="en-US" dirty="0"/>
              <a:t>(1 </a:t>
            </a:r>
            <a:r>
              <a:rPr lang="ru-RU" dirty="0"/>
              <a:t>или</a:t>
            </a:r>
            <a:r>
              <a:rPr lang="en-US" dirty="0"/>
              <a:t> 2)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9480376" y="1772817"/>
            <a:ext cx="360040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000" dirty="0">
                <a:solidFill>
                  <a:srgbClr val="FF0000"/>
                </a:solidFill>
              </a:rPr>
              <a:t>?</a:t>
            </a:r>
          </a:p>
          <a:p>
            <a:r>
              <a:rPr lang="ru-RU" sz="1000" dirty="0">
                <a:solidFill>
                  <a:srgbClr val="FF0000"/>
                </a:solidFill>
              </a:rPr>
              <a:t>?</a:t>
            </a:r>
          </a:p>
          <a:p>
            <a:r>
              <a:rPr lang="ru-RU" sz="1000" dirty="0">
                <a:solidFill>
                  <a:srgbClr val="FF0000"/>
                </a:solidFill>
              </a:rPr>
              <a:t>?</a:t>
            </a:r>
          </a:p>
          <a:p>
            <a:r>
              <a:rPr lang="ru-RU" sz="1000" dirty="0">
                <a:solidFill>
                  <a:srgbClr val="FF0000"/>
                </a:solidFill>
              </a:rPr>
              <a:t>?</a:t>
            </a:r>
          </a:p>
          <a:p>
            <a:r>
              <a:rPr lang="ru-RU" sz="1000" dirty="0">
                <a:solidFill>
                  <a:srgbClr val="FF0000"/>
                </a:solidFill>
              </a:rPr>
              <a:t>?</a:t>
            </a:r>
          </a:p>
          <a:p>
            <a:r>
              <a:rPr lang="ru-RU" sz="1000" dirty="0">
                <a:solidFill>
                  <a:srgbClr val="FF0000"/>
                </a:solidFill>
              </a:rPr>
              <a:t>?</a:t>
            </a:r>
          </a:p>
          <a:p>
            <a:r>
              <a:rPr lang="ru-RU" sz="1000" dirty="0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5560" y="3356992"/>
            <a:ext cx="6897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Более глобальная задача</a:t>
            </a:r>
            <a:r>
              <a:rPr lang="en-US" dirty="0"/>
              <a:t>: </a:t>
            </a:r>
          </a:p>
          <a:p>
            <a:r>
              <a:rPr lang="ru-RU" dirty="0"/>
              <a:t>Придумать алгоритм, генерирующий алгоритм классификации</a:t>
            </a:r>
            <a:r>
              <a:rPr lang="en-US" dirty="0"/>
              <a:t> (“</a:t>
            </a:r>
            <a:r>
              <a:rPr lang="ru-RU" dirty="0"/>
              <a:t>обученную модель</a:t>
            </a:r>
            <a:r>
              <a:rPr lang="en-US" dirty="0"/>
              <a:t>”) </a:t>
            </a:r>
            <a:r>
              <a:rPr lang="ru-RU" dirty="0"/>
              <a:t>на данной выборке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80276" y="2852936"/>
            <a:ext cx="1836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set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4414788"/>
            <a:ext cx="4629068" cy="225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7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Кредитный </a:t>
            </a:r>
            <a:r>
              <a:rPr lang="ru-RU" dirty="0" err="1"/>
              <a:t>скоринг</a:t>
            </a:r>
            <a:r>
              <a:rPr lang="ru-RU" dirty="0"/>
              <a:t>: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Какой экономический эффект может дать модель в этой задаче? Как он связан с качеством модели? (как его измерять)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Будет ли оценка ожидаемого экономического эффекта на исторических данных совпадать с реальным экономическим эффектом? Как можно измерить его?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Какие данные нужны для построения модели?</a:t>
            </a:r>
          </a:p>
        </p:txBody>
      </p:sp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1267" y="266805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Рекомендации товаров</a:t>
            </a:r>
          </a:p>
        </p:txBody>
      </p:sp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Таблица 13"/>
          <p:cNvGraphicFramePr>
            <a:graphicFrameLocks noGrp="1"/>
          </p:cNvGraphicFramePr>
          <p:nvPr>
            <p:extLst/>
          </p:nvPr>
        </p:nvGraphicFramePr>
        <p:xfrm>
          <a:off x="2189660" y="1522832"/>
          <a:ext cx="8178800" cy="38365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44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36568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Товар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Товар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Товар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Товар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Блок рекомендаций</a:t>
            </a:r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Возможный вариант заполнения</a:t>
            </a: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60" y="1498600"/>
            <a:ext cx="82296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про одинаковое качество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Интегрировали чужое решение, чтобы сравнить качество со своим</a:t>
            </a:r>
          </a:p>
          <a:p>
            <a:r>
              <a:rPr lang="ru-RU" dirty="0"/>
              <a:t>Оценили качество у обоих</a:t>
            </a:r>
          </a:p>
          <a:p>
            <a:r>
              <a:rPr lang="ru-RU" dirty="0"/>
              <a:t>Совпало до тысячных долей</a:t>
            </a:r>
          </a:p>
          <a:p>
            <a:r>
              <a:rPr lang="ru-RU" dirty="0"/>
              <a:t>Не стали использовать чужое решение</a:t>
            </a:r>
          </a:p>
          <a:p>
            <a:r>
              <a:rPr lang="ru-RU" dirty="0"/>
              <a:t>Позже – выяснили, в чем дело</a:t>
            </a:r>
          </a:p>
        </p:txBody>
      </p:sp>
    </p:spTree>
    <p:extLst>
      <p:ext uri="{BB962C8B-B14F-4D97-AF65-F5344CB8AC3E}">
        <p14:creationId xmlns:p14="http://schemas.microsoft.com/office/powerpoint/2010/main" val="1390352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/>
              <a:t>История про </a:t>
            </a:r>
            <a:r>
              <a:rPr lang="ru-RU" dirty="0" err="1"/>
              <a:t>статзначимость</a:t>
            </a:r>
            <a:endParaRPr lang="ru-RU" dirty="0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/>
          <a:srcRect l="1663" t="12750" r="962" b="17823"/>
          <a:stretch/>
        </p:blipFill>
        <p:spPr>
          <a:xfrm>
            <a:off x="1271709" y="1775615"/>
            <a:ext cx="9669741" cy="307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18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144000" cy="1143000"/>
          </a:xfrm>
        </p:spPr>
        <p:txBody>
          <a:bodyPr>
            <a:normAutofit/>
          </a:bodyPr>
          <a:lstStyle/>
          <a:p>
            <a:r>
              <a:rPr lang="ru-RU" dirty="0"/>
              <a:t>История про </a:t>
            </a:r>
            <a:r>
              <a:rPr lang="ru-RU" dirty="0" err="1"/>
              <a:t>статзначимость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/>
          <a:srcRect l="1663" t="12750" r="962" b="17823"/>
          <a:stretch/>
        </p:blipFill>
        <p:spPr>
          <a:xfrm>
            <a:off x="1271709" y="1775615"/>
            <a:ext cx="9669741" cy="30734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6830" y="5207001"/>
            <a:ext cx="869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Одна кривая отличается от других на 10</a:t>
            </a:r>
            <a:r>
              <a:rPr lang="en-US" sz="2400" dirty="0"/>
              <a:t>%</a:t>
            </a:r>
          </a:p>
          <a:p>
            <a:pPr algn="ctr"/>
            <a:r>
              <a:rPr lang="ru-RU" sz="2400" dirty="0"/>
              <a:t>Но разбиение на самом деле – случайное</a:t>
            </a:r>
          </a:p>
        </p:txBody>
      </p:sp>
    </p:spTree>
    <p:extLst>
      <p:ext uri="{BB962C8B-B14F-4D97-AF65-F5344CB8AC3E}">
        <p14:creationId xmlns:p14="http://schemas.microsoft.com/office/powerpoint/2010/main" val="505593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Рекомендации товаров: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Какой экономический эффект может дать модель в этой задаче? Как он связан с качеством модели? (и как его измерять)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Будет ли оценка ожидаемого экономического эффекта на исторических данных совпадать с реальным экономическим эффектом? Как можно измерить его?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Какие данные нужны для построения модели?</a:t>
            </a:r>
          </a:p>
        </p:txBody>
      </p:sp>
    </p:spTree>
    <p:extLst>
      <p:ext uri="{BB962C8B-B14F-4D97-AF65-F5344CB8AC3E}">
        <p14:creationId xmlns:p14="http://schemas.microsoft.com/office/powerpoint/2010/main" val="213501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курса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ru-RU" dirty="0"/>
              <a:t>Введение: основные понятия и задачи, простые методы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Решающие деревья и ансамбли решающих деревьев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Линейные модели в задачах классификации и регрессии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Нейронные сети</a:t>
            </a:r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Обучение без учителя</a:t>
            </a:r>
          </a:p>
          <a:p>
            <a:pPr marL="514350" indent="-514350">
              <a:buFont typeface="+mj-lt"/>
              <a:buAutoNum type="arabicPeriod"/>
            </a:pPr>
            <a:endParaRPr lang="ru-RU" dirty="0"/>
          </a:p>
          <a:p>
            <a:pPr marL="514350" indent="-51435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1267" y="266805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Ещё примеры</a:t>
            </a:r>
          </a:p>
        </p:txBody>
      </p:sp>
    </p:spTree>
    <p:extLst>
      <p:ext uri="{BB962C8B-B14F-4D97-AF65-F5344CB8AC3E}">
        <p14:creationId xmlns:p14="http://schemas.microsoft.com/office/powerpoint/2010/main" val="665680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66" y="1299633"/>
            <a:ext cx="10058400" cy="44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7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0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073150"/>
            <a:ext cx="83820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97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1267" y="266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II. </a:t>
            </a:r>
            <a:r>
              <a:rPr lang="ru-RU" dirty="0"/>
              <a:t>Стандартные задачи </a:t>
            </a:r>
            <a:br>
              <a:rPr lang="ru-RU" dirty="0"/>
            </a:br>
            <a:r>
              <a:rPr lang="ru-RU" dirty="0"/>
              <a:t>и простые методы их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899334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1200" y="899719"/>
            <a:ext cx="8218488" cy="584164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pPr marL="0" indent="0">
              <a:buNone/>
            </a:pPr>
            <a:endParaRPr lang="ru-RU" i="1" dirty="0"/>
          </a:p>
          <a:p>
            <a:pPr marL="0" indent="0">
              <a:buNone/>
            </a:pPr>
            <a:r>
              <a:rPr lang="ru-RU" i="1" u="sng" dirty="0"/>
              <a:t>Вход (обучающая выборка)</a:t>
            </a:r>
            <a:r>
              <a:rPr lang="en-US" i="1" u="sng" dirty="0"/>
              <a:t>: </a:t>
            </a:r>
          </a:p>
          <a:p>
            <a:pPr marL="0" indent="0">
              <a:buNone/>
            </a:pPr>
            <a:r>
              <a:rPr lang="ru-RU" dirty="0"/>
              <a:t>Признаки </a:t>
            </a:r>
            <a:r>
              <a:rPr lang="en-US" dirty="0"/>
              <a:t>N </a:t>
            </a:r>
            <a:r>
              <a:rPr lang="ru-RU" dirty="0"/>
              <a:t>объектов с известными классами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i="1" u="sng" dirty="0"/>
              <a:t>Выход</a:t>
            </a:r>
            <a:r>
              <a:rPr lang="en-US" i="1" u="sng" dirty="0"/>
              <a:t>: </a:t>
            </a:r>
          </a:p>
          <a:p>
            <a:pPr marL="0" indent="0">
              <a:buNone/>
            </a:pPr>
            <a:r>
              <a:rPr lang="ru-RU" dirty="0"/>
              <a:t>Классификатор (алгоритм, прогнозирующий классы новых объектов по их признакам)</a:t>
            </a:r>
          </a:p>
          <a:p>
            <a:endParaRPr lang="ru-RU" dirty="0"/>
          </a:p>
        </p:txBody>
      </p:sp>
      <p:pic>
        <p:nvPicPr>
          <p:cNvPr id="7170" name="Picture 2" descr="http://palaeomath.palass.org/images/groups1/F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41" y="1484784"/>
            <a:ext cx="6313111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1163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1372F2-39BD-4F4F-A794-D6300610C331}" type="slidenum">
              <a:rPr lang="de-DE" altLang="ru-RU" smtClean="0"/>
              <a:pPr>
                <a:defRPr/>
              </a:pPr>
              <a:t>26</a:t>
            </a:fld>
            <a:endParaRPr lang="de-DE" altLang="ru-RU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1628800"/>
            <a:ext cx="4933950" cy="462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991544" y="260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Классификация: обучающая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1830992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Простой классификатор</a:t>
            </a:r>
            <a:r>
              <a:rPr lang="en-US" dirty="0"/>
              <a:t>: </a:t>
            </a:r>
            <a:r>
              <a:rPr lang="en-US" dirty="0" err="1"/>
              <a:t>kNN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1200" y="1178750"/>
            <a:ext cx="8218488" cy="5274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k nearest </a:t>
            </a:r>
            <a:r>
              <a:rPr lang="en-US" sz="2400" dirty="0" err="1"/>
              <a:t>neighbours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1372F2-39BD-4F4F-A794-D6300610C331}" type="slidenum">
              <a:rPr lang="de-DE" altLang="ru-RU" smtClean="0"/>
              <a:pPr>
                <a:defRPr/>
              </a:pPr>
              <a:t>27</a:t>
            </a:fld>
            <a:endParaRPr lang="de-DE" alt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04" y="1928323"/>
            <a:ext cx="3401257" cy="271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31" y="1718810"/>
            <a:ext cx="4468215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5601" y="5139191"/>
            <a:ext cx="292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 = 1</a:t>
            </a:r>
            <a:endParaRPr lang="ru-RU" sz="4800" dirty="0"/>
          </a:p>
        </p:txBody>
      </p:sp>
      <p:sp useBgFill="1">
        <p:nvSpPr>
          <p:cNvPr id="6" name="TextBox 5"/>
          <p:cNvSpPr txBox="1"/>
          <p:nvPr/>
        </p:nvSpPr>
        <p:spPr>
          <a:xfrm>
            <a:off x="5633230" y="4908358"/>
            <a:ext cx="384714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Шумы? </a:t>
            </a:r>
            <a:r>
              <a:rPr lang="en-US" sz="2400" dirty="0"/>
              <a:t>(outliers)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016499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Простой классификатор</a:t>
            </a:r>
            <a:r>
              <a:rPr lang="en-US" dirty="0"/>
              <a:t>: </a:t>
            </a:r>
            <a:r>
              <a:rPr lang="en-US" dirty="0" err="1"/>
              <a:t>kNN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1200" y="1178750"/>
            <a:ext cx="8218488" cy="5274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k nearest </a:t>
            </a:r>
            <a:r>
              <a:rPr lang="en-US" sz="2400" dirty="0" err="1"/>
              <a:t>neighbours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61372F2-39BD-4F4F-A794-D6300610C331}" type="slidenum">
              <a:rPr lang="de-DE" altLang="ru-RU" smtClean="0"/>
              <a:pPr>
                <a:defRPr/>
              </a:pPr>
              <a:t>28</a:t>
            </a:fld>
            <a:endParaRPr lang="de-DE" alt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704" y="1928323"/>
            <a:ext cx="3401257" cy="271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231" y="1718810"/>
            <a:ext cx="4468215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5601" y="5139191"/>
            <a:ext cx="2925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 = 5</a:t>
            </a:r>
            <a:endParaRPr lang="ru-RU" sz="4800" dirty="0"/>
          </a:p>
        </p:txBody>
      </p:sp>
      <p:sp useBgFill="1">
        <p:nvSpPr>
          <p:cNvPr id="6" name="TextBox 5"/>
          <p:cNvSpPr txBox="1"/>
          <p:nvPr/>
        </p:nvSpPr>
        <p:spPr>
          <a:xfrm>
            <a:off x="5633230" y="4941169"/>
            <a:ext cx="3847146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Possibly outliers</a:t>
            </a:r>
            <a:endParaRPr lang="ru-RU" sz="2400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581" y="1853826"/>
            <a:ext cx="3637117" cy="283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13" y="1739437"/>
            <a:ext cx="4778763" cy="3534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 useBgFill="1">
        <p:nvSpPr>
          <p:cNvPr id="7" name="TextBox 6"/>
          <p:cNvSpPr txBox="1"/>
          <p:nvPr/>
        </p:nvSpPr>
        <p:spPr>
          <a:xfrm>
            <a:off x="5592713" y="4688410"/>
            <a:ext cx="4778763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ru-RU" sz="2000" dirty="0"/>
              <a:t>Ошибки</a:t>
            </a:r>
            <a:r>
              <a:rPr lang="en-US" sz="2000" dirty="0"/>
              <a:t>?</a:t>
            </a:r>
          </a:p>
          <a:p>
            <a:pPr algn="ctr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52861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Взвешенный</a:t>
            </a:r>
            <a:r>
              <a:rPr lang="en-US" dirty="0"/>
              <a:t> </a:t>
            </a:r>
            <a:r>
              <a:rPr lang="en-US" dirty="0" err="1"/>
              <a:t>kNN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 классификации</a:t>
            </a:r>
            <a:r>
              <a:rPr lang="en-US" dirty="0"/>
              <a:t> (k = 6):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647728" y="34290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440088" y="40050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08788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475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Команда курса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5E3370-541A-4392-B20E-CFB6832E7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215" y="2213260"/>
            <a:ext cx="1505669" cy="20329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BB50C6-2031-4FC5-86EC-EA1823F21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781" y="1086297"/>
            <a:ext cx="1877356" cy="18863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376B75-FD86-4373-9F9F-628F7B6D1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38" y="2831677"/>
            <a:ext cx="1671919" cy="22292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40C2AD-4449-42F8-9C7A-4DFE179243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80" y="1333026"/>
            <a:ext cx="1753204" cy="17532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04BF61-456E-4B5F-B733-BD3DCAB09D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19" y="464917"/>
            <a:ext cx="1967425" cy="1967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C7C3D4-6A3D-46D9-BDED-D9C2E70627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176" y="4697769"/>
            <a:ext cx="1933624" cy="19336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F514D9-0D9B-471C-AB68-6AA2A976D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27" y="5287622"/>
            <a:ext cx="1374307" cy="13743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2DA7E47-0A3C-4902-9D0B-9AF04B5F57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259" y="3188815"/>
            <a:ext cx="1778000" cy="1892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E1DBDA-5ECC-4E35-93A0-F2F183359E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877" y="3310571"/>
            <a:ext cx="1871318" cy="187131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6134B4D-15D9-43CA-961E-B41242F925F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342" y="5120763"/>
            <a:ext cx="1708023" cy="17080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7E927CD-0988-4663-997A-9683B676E8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55" y="4519989"/>
            <a:ext cx="1389320" cy="20812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65F8BA1-85BB-4059-B209-DE586187F5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8641" y="339977"/>
            <a:ext cx="1559962" cy="15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017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Взвешенный</a:t>
            </a:r>
            <a:r>
              <a:rPr lang="en-US" dirty="0"/>
              <a:t> </a:t>
            </a:r>
            <a:r>
              <a:rPr lang="en-US" dirty="0" err="1"/>
              <a:t>kNN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 классификации</a:t>
            </a:r>
            <a:r>
              <a:rPr lang="en-US" dirty="0"/>
              <a:t> (k = 6):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647728" y="34290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440088" y="40050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08788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007768" y="2420888"/>
            <a:ext cx="1800200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053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 стрелкой 23"/>
          <p:cNvCxnSpPr>
            <a:endCxn id="8" idx="4"/>
          </p:cNvCxnSpPr>
          <p:nvPr/>
        </p:nvCxnSpPr>
        <p:spPr>
          <a:xfrm flipH="1" flipV="1">
            <a:off x="4799856" y="2924944"/>
            <a:ext cx="108012" cy="39604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7" idx="6"/>
          </p:cNvCxnSpPr>
          <p:nvPr/>
        </p:nvCxnSpPr>
        <p:spPr>
          <a:xfrm flipH="1" flipV="1">
            <a:off x="4439816" y="3140968"/>
            <a:ext cx="468052" cy="18002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0" idx="7"/>
          </p:cNvCxnSpPr>
          <p:nvPr/>
        </p:nvCxnSpPr>
        <p:spPr>
          <a:xfrm flipH="1">
            <a:off x="4634750" y="3320989"/>
            <a:ext cx="273119" cy="2731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endCxn id="20" idx="1"/>
          </p:cNvCxnSpPr>
          <p:nvPr/>
        </p:nvCxnSpPr>
        <p:spPr>
          <a:xfrm>
            <a:off x="4907869" y="3356993"/>
            <a:ext cx="201111" cy="59715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13" idx="1"/>
          </p:cNvCxnSpPr>
          <p:nvPr/>
        </p:nvCxnSpPr>
        <p:spPr>
          <a:xfrm>
            <a:off x="4907869" y="3320989"/>
            <a:ext cx="705167" cy="4255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14" idx="2"/>
          </p:cNvCxnSpPr>
          <p:nvPr/>
        </p:nvCxnSpPr>
        <p:spPr>
          <a:xfrm flipV="1">
            <a:off x="4907868" y="3284984"/>
            <a:ext cx="684076" cy="3600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Взвешенный</a:t>
            </a:r>
            <a:r>
              <a:rPr lang="en-US" dirty="0"/>
              <a:t> </a:t>
            </a:r>
            <a:r>
              <a:rPr lang="en-US" dirty="0" err="1"/>
              <a:t>kNN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 классификации</a:t>
            </a:r>
            <a:r>
              <a:rPr lang="en-US" dirty="0"/>
              <a:t> (k = 6):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647728" y="34290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440088" y="40050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08788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007768" y="2420888"/>
            <a:ext cx="1800200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3873" y="2996952"/>
            <a:ext cx="2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4583832" y="24208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(2)</a:t>
            </a:r>
            <a:endParaRPr lang="ru-RU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4439816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(1)</a:t>
            </a:r>
            <a:endParaRPr lang="ru-RU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151784" y="27143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(3)</a:t>
            </a:r>
            <a:endParaRPr lang="ru-RU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5087888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(4)</a:t>
            </a:r>
            <a:endParaRPr lang="ru-RU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375920" y="285293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(5)</a:t>
            </a:r>
            <a:endParaRPr lang="ru-RU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04384" y="334610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(6)</a:t>
            </a:r>
            <a:endParaRPr lang="ru-RU" baseline="-25000" dirty="0"/>
          </a:p>
        </p:txBody>
      </p:sp>
    </p:spTree>
    <p:extLst>
      <p:ext uri="{BB962C8B-B14F-4D97-AF65-F5344CB8AC3E}">
        <p14:creationId xmlns:p14="http://schemas.microsoft.com/office/powerpoint/2010/main" val="507946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 стрелкой 23"/>
          <p:cNvCxnSpPr>
            <a:endCxn id="8" idx="4"/>
          </p:cNvCxnSpPr>
          <p:nvPr/>
        </p:nvCxnSpPr>
        <p:spPr>
          <a:xfrm flipH="1" flipV="1">
            <a:off x="4799856" y="2924944"/>
            <a:ext cx="108012" cy="39604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7" idx="6"/>
          </p:cNvCxnSpPr>
          <p:nvPr/>
        </p:nvCxnSpPr>
        <p:spPr>
          <a:xfrm flipH="1" flipV="1">
            <a:off x="4439816" y="3140968"/>
            <a:ext cx="468052" cy="18002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0" idx="7"/>
          </p:cNvCxnSpPr>
          <p:nvPr/>
        </p:nvCxnSpPr>
        <p:spPr>
          <a:xfrm flipH="1">
            <a:off x="4634750" y="3320989"/>
            <a:ext cx="273119" cy="2731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endCxn id="20" idx="1"/>
          </p:cNvCxnSpPr>
          <p:nvPr/>
        </p:nvCxnSpPr>
        <p:spPr>
          <a:xfrm>
            <a:off x="4907869" y="3356993"/>
            <a:ext cx="201111" cy="59715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13" idx="1"/>
          </p:cNvCxnSpPr>
          <p:nvPr/>
        </p:nvCxnSpPr>
        <p:spPr>
          <a:xfrm>
            <a:off x="4907869" y="3320989"/>
            <a:ext cx="705167" cy="4255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14" idx="2"/>
          </p:cNvCxnSpPr>
          <p:nvPr/>
        </p:nvCxnSpPr>
        <p:spPr>
          <a:xfrm flipV="1">
            <a:off x="4907868" y="3284984"/>
            <a:ext cx="684076" cy="3600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Взвешенный</a:t>
            </a:r>
            <a:r>
              <a:rPr lang="en-US" dirty="0"/>
              <a:t> </a:t>
            </a:r>
            <a:r>
              <a:rPr lang="en-US" dirty="0" err="1"/>
              <a:t>kNN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 классификации</a:t>
            </a:r>
            <a:r>
              <a:rPr lang="en-US" dirty="0"/>
              <a:t> (k = 6):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647728" y="34290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440088" y="40050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08788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007768" y="2420888"/>
            <a:ext cx="1800200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3873" y="2996952"/>
            <a:ext cx="2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4583832" y="24208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(2)</a:t>
            </a:r>
            <a:endParaRPr lang="ru-RU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4439816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(1)</a:t>
            </a:r>
            <a:endParaRPr lang="ru-RU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151784" y="27143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(3)</a:t>
            </a:r>
            <a:endParaRPr lang="ru-RU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5087888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(4)</a:t>
            </a:r>
            <a:endParaRPr lang="ru-RU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375920" y="285293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(5)</a:t>
            </a:r>
            <a:endParaRPr lang="ru-RU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04384" y="334610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(6)</a:t>
            </a:r>
            <a:endParaRPr lang="ru-RU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636568" y="2384178"/>
            <a:ext cx="4139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Веса можно определить как функцию от соседа или его номера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	w(x</a:t>
            </a:r>
            <a:r>
              <a:rPr lang="en-US" baseline="-25000" dirty="0"/>
              <a:t>(i)</a:t>
            </a:r>
            <a:r>
              <a:rPr lang="en-US" dirty="0"/>
              <a:t>) = w(i)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841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 стрелкой 23"/>
          <p:cNvCxnSpPr>
            <a:endCxn id="8" idx="4"/>
          </p:cNvCxnSpPr>
          <p:nvPr/>
        </p:nvCxnSpPr>
        <p:spPr>
          <a:xfrm flipH="1" flipV="1">
            <a:off x="4799856" y="2924944"/>
            <a:ext cx="108012" cy="39604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7" idx="6"/>
          </p:cNvCxnSpPr>
          <p:nvPr/>
        </p:nvCxnSpPr>
        <p:spPr>
          <a:xfrm flipH="1" flipV="1">
            <a:off x="4439816" y="3140968"/>
            <a:ext cx="468052" cy="18002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0" idx="7"/>
          </p:cNvCxnSpPr>
          <p:nvPr/>
        </p:nvCxnSpPr>
        <p:spPr>
          <a:xfrm flipH="1">
            <a:off x="4634750" y="3320989"/>
            <a:ext cx="273119" cy="2731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endCxn id="20" idx="1"/>
          </p:cNvCxnSpPr>
          <p:nvPr/>
        </p:nvCxnSpPr>
        <p:spPr>
          <a:xfrm>
            <a:off x="4907869" y="3356993"/>
            <a:ext cx="201111" cy="59715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13" idx="1"/>
          </p:cNvCxnSpPr>
          <p:nvPr/>
        </p:nvCxnSpPr>
        <p:spPr>
          <a:xfrm>
            <a:off x="4907869" y="3320989"/>
            <a:ext cx="705167" cy="4255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14" idx="2"/>
          </p:cNvCxnSpPr>
          <p:nvPr/>
        </p:nvCxnSpPr>
        <p:spPr>
          <a:xfrm flipV="1">
            <a:off x="4907868" y="3284984"/>
            <a:ext cx="684076" cy="3600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Взвешенный</a:t>
            </a:r>
            <a:r>
              <a:rPr lang="en-US" dirty="0"/>
              <a:t> </a:t>
            </a:r>
            <a:r>
              <a:rPr lang="en-US" dirty="0" err="1"/>
              <a:t>kNN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 классификации</a:t>
            </a:r>
            <a:r>
              <a:rPr lang="en-US" dirty="0"/>
              <a:t> (k = 6):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647728" y="34290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440088" y="40050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08788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007768" y="2420888"/>
            <a:ext cx="1800200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3873" y="2996952"/>
            <a:ext cx="2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4583832" y="24208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(2)</a:t>
            </a:r>
            <a:endParaRPr lang="ru-RU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4439816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(1)</a:t>
            </a:r>
            <a:endParaRPr lang="ru-RU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151784" y="27143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(3)</a:t>
            </a:r>
            <a:endParaRPr lang="ru-RU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5087888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(4)</a:t>
            </a:r>
            <a:endParaRPr lang="ru-RU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375920" y="285293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(5)</a:t>
            </a:r>
            <a:endParaRPr lang="ru-RU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04384" y="334610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(6)</a:t>
            </a:r>
            <a:endParaRPr lang="ru-RU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636568" y="2384178"/>
            <a:ext cx="4139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Веса можно определить как функцию от соседа или его номера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	w(x</a:t>
            </a:r>
            <a:r>
              <a:rPr lang="en-US" baseline="-25000" dirty="0"/>
              <a:t>(i)</a:t>
            </a:r>
            <a:r>
              <a:rPr lang="en-US" dirty="0"/>
              <a:t>) = w(i)</a:t>
            </a:r>
          </a:p>
          <a:p>
            <a:endParaRPr lang="en-US" dirty="0"/>
          </a:p>
          <a:p>
            <a:r>
              <a:rPr lang="ru-RU" dirty="0"/>
              <a:t>или как функцию расстояния:</a:t>
            </a:r>
            <a:endParaRPr lang="en-US" dirty="0"/>
          </a:p>
          <a:p>
            <a:endParaRPr lang="en-US" dirty="0"/>
          </a:p>
          <a:p>
            <a:r>
              <a:rPr lang="en-US" dirty="0"/>
              <a:t>	w(x(i)) = w(d(x, x</a:t>
            </a:r>
            <a:r>
              <a:rPr lang="en-US" baseline="-25000" dirty="0"/>
              <a:t>(i)</a:t>
            </a:r>
            <a:r>
              <a:rPr lang="en-US" dirty="0"/>
              <a:t>))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7660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 стрелкой 23"/>
          <p:cNvCxnSpPr>
            <a:endCxn id="8" idx="4"/>
          </p:cNvCxnSpPr>
          <p:nvPr/>
        </p:nvCxnSpPr>
        <p:spPr>
          <a:xfrm flipH="1" flipV="1">
            <a:off x="4799856" y="2924944"/>
            <a:ext cx="108012" cy="39604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7" idx="6"/>
          </p:cNvCxnSpPr>
          <p:nvPr/>
        </p:nvCxnSpPr>
        <p:spPr>
          <a:xfrm flipH="1" flipV="1">
            <a:off x="4439816" y="3140968"/>
            <a:ext cx="468052" cy="18002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0" idx="7"/>
          </p:cNvCxnSpPr>
          <p:nvPr/>
        </p:nvCxnSpPr>
        <p:spPr>
          <a:xfrm flipH="1">
            <a:off x="4634750" y="3320989"/>
            <a:ext cx="273119" cy="2731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endCxn id="20" idx="1"/>
          </p:cNvCxnSpPr>
          <p:nvPr/>
        </p:nvCxnSpPr>
        <p:spPr>
          <a:xfrm>
            <a:off x="4907869" y="3356993"/>
            <a:ext cx="201111" cy="59715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13" idx="1"/>
          </p:cNvCxnSpPr>
          <p:nvPr/>
        </p:nvCxnSpPr>
        <p:spPr>
          <a:xfrm>
            <a:off x="4907869" y="3320989"/>
            <a:ext cx="705167" cy="4255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14" idx="2"/>
          </p:cNvCxnSpPr>
          <p:nvPr/>
        </p:nvCxnSpPr>
        <p:spPr>
          <a:xfrm flipV="1">
            <a:off x="4907868" y="3284984"/>
            <a:ext cx="684076" cy="3600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Взвешенный</a:t>
            </a:r>
            <a:r>
              <a:rPr lang="en-US" dirty="0"/>
              <a:t> </a:t>
            </a:r>
            <a:r>
              <a:rPr lang="en-US" dirty="0" err="1"/>
              <a:t>kNN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 классификации</a:t>
            </a:r>
            <a:r>
              <a:rPr lang="en-US" dirty="0"/>
              <a:t> (k = 6):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647728" y="34290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2351584" y="530120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08788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007768" y="2420888"/>
            <a:ext cx="1800200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3873" y="2996952"/>
            <a:ext cx="2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4583832" y="24208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(2)</a:t>
            </a:r>
            <a:endParaRPr lang="ru-RU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4439816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(1)</a:t>
            </a:r>
            <a:endParaRPr lang="ru-RU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151784" y="27143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(3)</a:t>
            </a:r>
            <a:endParaRPr lang="ru-RU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5087888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(4)</a:t>
            </a:r>
            <a:endParaRPr lang="ru-RU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375920" y="285293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(5)</a:t>
            </a:r>
            <a:endParaRPr lang="ru-RU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04384" y="334610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(6)</a:t>
            </a:r>
            <a:endParaRPr lang="ru-RU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636568" y="2384178"/>
            <a:ext cx="4139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Веса можно определить как функцию от соседа или его номера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	w(x</a:t>
            </a:r>
            <a:r>
              <a:rPr lang="en-US" baseline="-25000" dirty="0"/>
              <a:t>(i)</a:t>
            </a:r>
            <a:r>
              <a:rPr lang="en-US" dirty="0"/>
              <a:t>) = w(i)</a:t>
            </a:r>
          </a:p>
          <a:p>
            <a:endParaRPr lang="en-US" dirty="0"/>
          </a:p>
          <a:p>
            <a:r>
              <a:rPr lang="ru-RU" dirty="0"/>
              <a:t>или как функцию расстояния:</a:t>
            </a:r>
            <a:endParaRPr lang="en-US" dirty="0"/>
          </a:p>
          <a:p>
            <a:endParaRPr lang="en-US" dirty="0"/>
          </a:p>
          <a:p>
            <a:r>
              <a:rPr lang="en-US" dirty="0"/>
              <a:t>	w(x(i)) = w(d(x, x</a:t>
            </a:r>
            <a:r>
              <a:rPr lang="en-US" baseline="-25000" dirty="0"/>
              <a:t>(i)</a:t>
            </a:r>
            <a:r>
              <a:rPr lang="en-US" dirty="0"/>
              <a:t>))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35560" y="4940536"/>
                <a:ext cx="4752528" cy="57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940536"/>
                <a:ext cx="4752528" cy="576696"/>
              </a:xfrm>
              <a:prstGeom prst="rect">
                <a:avLst/>
              </a:prstGeom>
              <a:blipFill rotWithShape="1"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/>
          <p:cNvSpPr/>
          <p:nvPr/>
        </p:nvSpPr>
        <p:spPr>
          <a:xfrm>
            <a:off x="3658614" y="4962308"/>
            <a:ext cx="2088232" cy="288348"/>
          </a:xfrm>
          <a:prstGeom prst="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720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 стрелкой 23"/>
          <p:cNvCxnSpPr>
            <a:endCxn id="8" idx="4"/>
          </p:cNvCxnSpPr>
          <p:nvPr/>
        </p:nvCxnSpPr>
        <p:spPr>
          <a:xfrm flipH="1" flipV="1">
            <a:off x="4799856" y="2924944"/>
            <a:ext cx="108012" cy="39604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7" idx="6"/>
          </p:cNvCxnSpPr>
          <p:nvPr/>
        </p:nvCxnSpPr>
        <p:spPr>
          <a:xfrm flipH="1" flipV="1">
            <a:off x="4439816" y="3140968"/>
            <a:ext cx="468052" cy="18002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0" idx="7"/>
          </p:cNvCxnSpPr>
          <p:nvPr/>
        </p:nvCxnSpPr>
        <p:spPr>
          <a:xfrm flipH="1">
            <a:off x="4634750" y="3320989"/>
            <a:ext cx="273119" cy="2731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endCxn id="20" idx="1"/>
          </p:cNvCxnSpPr>
          <p:nvPr/>
        </p:nvCxnSpPr>
        <p:spPr>
          <a:xfrm>
            <a:off x="4907869" y="3356993"/>
            <a:ext cx="201111" cy="59715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13" idx="1"/>
          </p:cNvCxnSpPr>
          <p:nvPr/>
        </p:nvCxnSpPr>
        <p:spPr>
          <a:xfrm>
            <a:off x="4907869" y="3320989"/>
            <a:ext cx="705167" cy="4255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14" idx="2"/>
          </p:cNvCxnSpPr>
          <p:nvPr/>
        </p:nvCxnSpPr>
        <p:spPr>
          <a:xfrm flipV="1">
            <a:off x="4907868" y="3284984"/>
            <a:ext cx="684076" cy="3600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Взвешенный</a:t>
            </a:r>
            <a:r>
              <a:rPr lang="en-US" dirty="0"/>
              <a:t> </a:t>
            </a:r>
            <a:r>
              <a:rPr lang="en-US" dirty="0" err="1"/>
              <a:t>kNN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 классификации</a:t>
            </a:r>
            <a:r>
              <a:rPr lang="en-US" dirty="0"/>
              <a:t> (k = 6):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647728" y="34290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2351584" y="530120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08788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007768" y="2420888"/>
            <a:ext cx="1800200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3873" y="2996952"/>
            <a:ext cx="2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4583832" y="24208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(2)</a:t>
            </a:r>
            <a:endParaRPr lang="ru-RU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4439816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(1)</a:t>
            </a:r>
            <a:endParaRPr lang="ru-RU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151784" y="27143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(3)</a:t>
            </a:r>
            <a:endParaRPr lang="ru-RU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5087888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(4)</a:t>
            </a:r>
            <a:endParaRPr lang="ru-RU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375920" y="285293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(5)</a:t>
            </a:r>
            <a:endParaRPr lang="ru-RU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04384" y="334610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(6)</a:t>
            </a:r>
            <a:endParaRPr lang="ru-RU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636568" y="2384178"/>
            <a:ext cx="4139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Веса можно определить как функцию от соседа или его номера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	w(x</a:t>
            </a:r>
            <a:r>
              <a:rPr lang="en-US" baseline="-25000" dirty="0"/>
              <a:t>(i)</a:t>
            </a:r>
            <a:r>
              <a:rPr lang="en-US" dirty="0"/>
              <a:t>) = w(i)</a:t>
            </a:r>
          </a:p>
          <a:p>
            <a:endParaRPr lang="en-US" dirty="0"/>
          </a:p>
          <a:p>
            <a:r>
              <a:rPr lang="ru-RU" dirty="0"/>
              <a:t>или как функцию расстояния:</a:t>
            </a:r>
            <a:endParaRPr lang="en-US" dirty="0"/>
          </a:p>
          <a:p>
            <a:endParaRPr lang="en-US" dirty="0"/>
          </a:p>
          <a:p>
            <a:r>
              <a:rPr lang="en-US" dirty="0"/>
              <a:t>	w(x(i)) = w(d(x, x</a:t>
            </a:r>
            <a:r>
              <a:rPr lang="en-US" baseline="-25000" dirty="0"/>
              <a:t>(i)</a:t>
            </a:r>
            <a:r>
              <a:rPr lang="en-US" dirty="0"/>
              <a:t>))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35560" y="4940536"/>
                <a:ext cx="4752528" cy="57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940536"/>
                <a:ext cx="4752528" cy="576696"/>
              </a:xfrm>
              <a:prstGeom prst="rect">
                <a:avLst/>
              </a:prstGeom>
              <a:blipFill rotWithShape="1"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135560" y="5732624"/>
                <a:ext cx="4752528" cy="57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732624"/>
                <a:ext cx="4752528" cy="576696"/>
              </a:xfrm>
              <a:prstGeom prst="rect">
                <a:avLst/>
              </a:prstGeom>
              <a:blipFill rotWithShape="1">
                <a:blip r:embed="rId3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/>
          <p:cNvSpPr/>
          <p:nvPr/>
        </p:nvSpPr>
        <p:spPr>
          <a:xfrm>
            <a:off x="3658614" y="4962308"/>
            <a:ext cx="2088232" cy="288348"/>
          </a:xfrm>
          <a:prstGeom prst="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3647728" y="5754712"/>
            <a:ext cx="2088232" cy="288348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2351584" y="609329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547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 стрелкой 23"/>
          <p:cNvCxnSpPr>
            <a:endCxn id="8" idx="4"/>
          </p:cNvCxnSpPr>
          <p:nvPr/>
        </p:nvCxnSpPr>
        <p:spPr>
          <a:xfrm flipH="1" flipV="1">
            <a:off x="4799856" y="2924944"/>
            <a:ext cx="108012" cy="39604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7" idx="6"/>
          </p:cNvCxnSpPr>
          <p:nvPr/>
        </p:nvCxnSpPr>
        <p:spPr>
          <a:xfrm flipH="1" flipV="1">
            <a:off x="4439816" y="3140968"/>
            <a:ext cx="468052" cy="18002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0" idx="7"/>
          </p:cNvCxnSpPr>
          <p:nvPr/>
        </p:nvCxnSpPr>
        <p:spPr>
          <a:xfrm flipH="1">
            <a:off x="4634750" y="3320989"/>
            <a:ext cx="273119" cy="2731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endCxn id="20" idx="1"/>
          </p:cNvCxnSpPr>
          <p:nvPr/>
        </p:nvCxnSpPr>
        <p:spPr>
          <a:xfrm>
            <a:off x="4907869" y="3356993"/>
            <a:ext cx="201111" cy="59715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13" idx="1"/>
          </p:cNvCxnSpPr>
          <p:nvPr/>
        </p:nvCxnSpPr>
        <p:spPr>
          <a:xfrm>
            <a:off x="4907869" y="3320989"/>
            <a:ext cx="705167" cy="4255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14" idx="2"/>
          </p:cNvCxnSpPr>
          <p:nvPr/>
        </p:nvCxnSpPr>
        <p:spPr>
          <a:xfrm flipV="1">
            <a:off x="4907868" y="3284984"/>
            <a:ext cx="684076" cy="3600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Взвешенный</a:t>
            </a:r>
            <a:r>
              <a:rPr lang="en-US" dirty="0"/>
              <a:t> </a:t>
            </a:r>
            <a:r>
              <a:rPr lang="en-US" dirty="0" err="1"/>
              <a:t>kNN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 классификации</a:t>
            </a:r>
            <a:r>
              <a:rPr lang="en-US" dirty="0"/>
              <a:t> (k = 6):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647728" y="34290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2351584" y="530120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08788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007768" y="2420888"/>
            <a:ext cx="1800200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3873" y="2996952"/>
            <a:ext cx="2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4583832" y="24208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(2)</a:t>
            </a:r>
            <a:endParaRPr lang="ru-RU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4439816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(1)</a:t>
            </a:r>
            <a:endParaRPr lang="ru-RU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151784" y="27143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(3)</a:t>
            </a:r>
            <a:endParaRPr lang="ru-RU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5087888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(4)</a:t>
            </a:r>
            <a:endParaRPr lang="ru-RU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375920" y="285293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(5)</a:t>
            </a:r>
            <a:endParaRPr lang="ru-RU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04384" y="334610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(6)</a:t>
            </a:r>
            <a:endParaRPr lang="ru-RU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636568" y="2384178"/>
            <a:ext cx="4139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Веса можно определить как функцию от соседа или его номера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	w(x</a:t>
            </a:r>
            <a:r>
              <a:rPr lang="en-US" baseline="-25000" dirty="0"/>
              <a:t>(i)</a:t>
            </a:r>
            <a:r>
              <a:rPr lang="en-US" dirty="0"/>
              <a:t>) = w(i)</a:t>
            </a:r>
          </a:p>
          <a:p>
            <a:endParaRPr lang="en-US" dirty="0"/>
          </a:p>
          <a:p>
            <a:r>
              <a:rPr lang="ru-RU" dirty="0"/>
              <a:t>или как функцию расстояния:</a:t>
            </a:r>
            <a:endParaRPr lang="en-US" dirty="0"/>
          </a:p>
          <a:p>
            <a:endParaRPr lang="en-US" dirty="0"/>
          </a:p>
          <a:p>
            <a:r>
              <a:rPr lang="en-US" dirty="0"/>
              <a:t>	w(x(i)) = w(d(x, x</a:t>
            </a:r>
            <a:r>
              <a:rPr lang="en-US" baseline="-25000" dirty="0"/>
              <a:t>(i)</a:t>
            </a:r>
            <a:r>
              <a:rPr lang="en-US" dirty="0"/>
              <a:t>))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35560" y="4940536"/>
                <a:ext cx="4752528" cy="57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940536"/>
                <a:ext cx="4752528" cy="576696"/>
              </a:xfrm>
              <a:prstGeom prst="rect">
                <a:avLst/>
              </a:prstGeom>
              <a:blipFill rotWithShape="1"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135560" y="5732624"/>
                <a:ext cx="4752528" cy="57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732624"/>
                <a:ext cx="4752528" cy="576696"/>
              </a:xfrm>
              <a:prstGeom prst="rect">
                <a:avLst/>
              </a:prstGeom>
              <a:blipFill rotWithShape="1">
                <a:blip r:embed="rId3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/>
          <p:cNvSpPr/>
          <p:nvPr/>
        </p:nvSpPr>
        <p:spPr>
          <a:xfrm>
            <a:off x="3658614" y="4962308"/>
            <a:ext cx="2088232" cy="288348"/>
          </a:xfrm>
          <a:prstGeom prst="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3647728" y="5754712"/>
            <a:ext cx="2088232" cy="288348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2351584" y="609329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7680176" y="525735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68208" y="515719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dirty="0"/>
              <a:t> Z</a:t>
            </a:r>
            <a:endParaRPr lang="ru-RU" dirty="0"/>
          </a:p>
        </p:txBody>
      </p:sp>
      <p:sp>
        <p:nvSpPr>
          <p:cNvPr id="50" name="Овал 49"/>
          <p:cNvSpPr/>
          <p:nvPr/>
        </p:nvSpPr>
        <p:spPr>
          <a:xfrm>
            <a:off x="9120336" y="5373216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8494036" y="5482072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0678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 стрелкой 23"/>
          <p:cNvCxnSpPr>
            <a:endCxn id="8" idx="4"/>
          </p:cNvCxnSpPr>
          <p:nvPr/>
        </p:nvCxnSpPr>
        <p:spPr>
          <a:xfrm flipH="1" flipV="1">
            <a:off x="4799856" y="2924944"/>
            <a:ext cx="108012" cy="39604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7" idx="6"/>
          </p:cNvCxnSpPr>
          <p:nvPr/>
        </p:nvCxnSpPr>
        <p:spPr>
          <a:xfrm flipH="1" flipV="1">
            <a:off x="4439816" y="3140968"/>
            <a:ext cx="468052" cy="180020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0" idx="7"/>
          </p:cNvCxnSpPr>
          <p:nvPr/>
        </p:nvCxnSpPr>
        <p:spPr>
          <a:xfrm flipH="1">
            <a:off x="4634750" y="3320989"/>
            <a:ext cx="273119" cy="2731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endCxn id="20" idx="1"/>
          </p:cNvCxnSpPr>
          <p:nvPr/>
        </p:nvCxnSpPr>
        <p:spPr>
          <a:xfrm>
            <a:off x="4907869" y="3356993"/>
            <a:ext cx="201111" cy="597155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13" idx="1"/>
          </p:cNvCxnSpPr>
          <p:nvPr/>
        </p:nvCxnSpPr>
        <p:spPr>
          <a:xfrm>
            <a:off x="4907869" y="3320989"/>
            <a:ext cx="705167" cy="42551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14" idx="2"/>
          </p:cNvCxnSpPr>
          <p:nvPr/>
        </p:nvCxnSpPr>
        <p:spPr>
          <a:xfrm flipV="1">
            <a:off x="4907868" y="3284984"/>
            <a:ext cx="684076" cy="3600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Взвешенный</a:t>
            </a:r>
            <a:r>
              <a:rPr lang="en-US" dirty="0"/>
              <a:t> </a:t>
            </a:r>
            <a:r>
              <a:rPr lang="en-US" dirty="0" err="1"/>
              <a:t>kNN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 классификации</a:t>
            </a:r>
            <a:r>
              <a:rPr lang="en-US" dirty="0"/>
              <a:t> (k = 6):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647728" y="342900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2351584" y="530120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508788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007768" y="2420888"/>
            <a:ext cx="1800200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3873" y="2996952"/>
            <a:ext cx="2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4583832" y="24208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(2)</a:t>
            </a:r>
            <a:endParaRPr lang="ru-RU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4439816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(1)</a:t>
            </a:r>
            <a:endParaRPr lang="ru-RU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151784" y="271438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(3)</a:t>
            </a:r>
            <a:endParaRPr lang="ru-RU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5087888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(4)</a:t>
            </a:r>
            <a:endParaRPr lang="ru-RU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375920" y="285293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(5)</a:t>
            </a:r>
            <a:endParaRPr lang="ru-RU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04384" y="334610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(6)</a:t>
            </a:r>
            <a:endParaRPr lang="ru-RU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636568" y="2384178"/>
            <a:ext cx="4139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Веса можно определить как функцию от соседа или его номера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	w(x</a:t>
            </a:r>
            <a:r>
              <a:rPr lang="en-US" baseline="-25000" dirty="0"/>
              <a:t>(i)</a:t>
            </a:r>
            <a:r>
              <a:rPr lang="en-US" dirty="0"/>
              <a:t>) = w(i)</a:t>
            </a:r>
          </a:p>
          <a:p>
            <a:endParaRPr lang="en-US" dirty="0"/>
          </a:p>
          <a:p>
            <a:r>
              <a:rPr lang="ru-RU" dirty="0"/>
              <a:t>или как функцию расстояния:</a:t>
            </a:r>
            <a:endParaRPr lang="en-US" dirty="0"/>
          </a:p>
          <a:p>
            <a:endParaRPr lang="en-US" dirty="0"/>
          </a:p>
          <a:p>
            <a:r>
              <a:rPr lang="en-US" dirty="0"/>
              <a:t>	w(x(i)) = w(d(x, x</a:t>
            </a:r>
            <a:r>
              <a:rPr lang="en-US" baseline="-25000" dirty="0"/>
              <a:t>(i)</a:t>
            </a:r>
            <a:r>
              <a:rPr lang="en-US" dirty="0"/>
              <a:t>))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35560" y="4940536"/>
                <a:ext cx="4752528" cy="57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940536"/>
                <a:ext cx="4752528" cy="576696"/>
              </a:xfrm>
              <a:prstGeom prst="rect">
                <a:avLst/>
              </a:prstGeom>
              <a:blipFill rotWithShape="1">
                <a:blip r:embed="rId2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135560" y="5732624"/>
                <a:ext cx="4752528" cy="57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Z 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732624"/>
                <a:ext cx="4752528" cy="576696"/>
              </a:xfrm>
              <a:prstGeom prst="rect">
                <a:avLst/>
              </a:prstGeom>
              <a:blipFill rotWithShape="1">
                <a:blip r:embed="rId3"/>
                <a:stretch>
                  <a:fillRect l="-1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Прямоугольник 26"/>
          <p:cNvSpPr/>
          <p:nvPr/>
        </p:nvSpPr>
        <p:spPr>
          <a:xfrm>
            <a:off x="3658614" y="4962308"/>
            <a:ext cx="2088232" cy="288348"/>
          </a:xfrm>
          <a:prstGeom prst="rect">
            <a:avLst/>
          </a:prstGeom>
          <a:solidFill>
            <a:schemeClr val="accent1"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3647728" y="5754712"/>
            <a:ext cx="2088232" cy="288348"/>
          </a:xfrm>
          <a:prstGeom prst="rect">
            <a:avLst/>
          </a:prstGeom>
          <a:solidFill>
            <a:srgbClr val="FFC000">
              <a:alpha val="51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/>
          <p:cNvSpPr/>
          <p:nvPr/>
        </p:nvSpPr>
        <p:spPr>
          <a:xfrm>
            <a:off x="2351584" y="609329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/>
          <p:cNvSpPr/>
          <p:nvPr/>
        </p:nvSpPr>
        <p:spPr>
          <a:xfrm>
            <a:off x="7680176" y="525735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68208" y="5157192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</a:t>
            </a:r>
            <a:r>
              <a:rPr lang="en-US" dirty="0" err="1"/>
              <a:t>argmax</a:t>
            </a:r>
            <a:r>
              <a:rPr lang="en-US" dirty="0"/>
              <a:t> Z</a:t>
            </a:r>
            <a:endParaRPr lang="ru-RU" dirty="0"/>
          </a:p>
        </p:txBody>
      </p:sp>
      <p:sp>
        <p:nvSpPr>
          <p:cNvPr id="50" name="Овал 49"/>
          <p:cNvSpPr/>
          <p:nvPr/>
        </p:nvSpPr>
        <p:spPr>
          <a:xfrm>
            <a:off x="9120336" y="5373216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/>
          <p:cNvSpPr/>
          <p:nvPr/>
        </p:nvSpPr>
        <p:spPr>
          <a:xfrm>
            <a:off x="8494036" y="5482072"/>
            <a:ext cx="144016" cy="14401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7464152" y="573262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Z      &gt;  Z     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               </a:t>
            </a:r>
            <a:r>
              <a:rPr lang="en-US" dirty="0"/>
              <a:t>=</a:t>
            </a:r>
            <a:endParaRPr lang="ru-RU" dirty="0"/>
          </a:p>
        </p:txBody>
      </p:sp>
      <p:sp>
        <p:nvSpPr>
          <p:cNvPr id="52" name="Овал 51"/>
          <p:cNvSpPr/>
          <p:nvPr/>
        </p:nvSpPr>
        <p:spPr>
          <a:xfrm>
            <a:off x="7896200" y="594928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/>
          <p:cNvSpPr/>
          <p:nvPr/>
        </p:nvSpPr>
        <p:spPr>
          <a:xfrm>
            <a:off x="8491737" y="5975452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/>
          <p:cNvSpPr/>
          <p:nvPr/>
        </p:nvSpPr>
        <p:spPr>
          <a:xfrm>
            <a:off x="9336360" y="582703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5" name="Овал 54"/>
          <p:cNvSpPr/>
          <p:nvPr/>
        </p:nvSpPr>
        <p:spPr>
          <a:xfrm>
            <a:off x="9840416" y="5846103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TextBox 55"/>
          <p:cNvSpPr txBox="1"/>
          <p:nvPr/>
        </p:nvSpPr>
        <p:spPr>
          <a:xfrm>
            <a:off x="7464152" y="6210508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Z      &lt;  Z     </a:t>
            </a:r>
            <a:r>
              <a:rPr lang="ru-RU" dirty="0"/>
              <a:t>:          </a:t>
            </a:r>
            <a:r>
              <a:rPr lang="en-US" dirty="0"/>
              <a:t>      =</a:t>
            </a:r>
            <a:endParaRPr lang="ru-RU" dirty="0"/>
          </a:p>
        </p:txBody>
      </p:sp>
      <p:sp>
        <p:nvSpPr>
          <p:cNvPr id="57" name="Овал 56"/>
          <p:cNvSpPr/>
          <p:nvPr/>
        </p:nvSpPr>
        <p:spPr>
          <a:xfrm>
            <a:off x="7896200" y="64271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/>
          <p:cNvSpPr/>
          <p:nvPr/>
        </p:nvSpPr>
        <p:spPr>
          <a:xfrm>
            <a:off x="8491737" y="645333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/>
          <p:cNvSpPr/>
          <p:nvPr/>
        </p:nvSpPr>
        <p:spPr>
          <a:xfrm>
            <a:off x="9336360" y="6304920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1" name="Овал 60"/>
          <p:cNvSpPr/>
          <p:nvPr/>
        </p:nvSpPr>
        <p:spPr>
          <a:xfrm>
            <a:off x="9840416" y="632316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1365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Центроидный</a:t>
            </a:r>
            <a:r>
              <a:rPr lang="ru-RU" dirty="0"/>
              <a:t> классификатор</a:t>
            </a:r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287688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440088" y="40050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4943872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121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Центроидный</a:t>
            </a:r>
            <a:r>
              <a:rPr lang="ru-RU" dirty="0"/>
              <a:t> классификатор</a:t>
            </a:r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287688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440088" y="40050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4943872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Умножение 2"/>
          <p:cNvSpPr/>
          <p:nvPr/>
        </p:nvSpPr>
        <p:spPr>
          <a:xfrm>
            <a:off x="3503712" y="3348608"/>
            <a:ext cx="512440" cy="51244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Умножение 21"/>
          <p:cNvSpPr/>
          <p:nvPr/>
        </p:nvSpPr>
        <p:spPr>
          <a:xfrm>
            <a:off x="5015880" y="3676836"/>
            <a:ext cx="512440" cy="512440"/>
          </a:xfrm>
          <a:prstGeom prst="mathMultiply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Соединительная линия уступом 23"/>
          <p:cNvCxnSpPr/>
          <p:nvPr/>
        </p:nvCxnSpPr>
        <p:spPr>
          <a:xfrm rot="16200000" flipV="1">
            <a:off x="3275974" y="4353390"/>
            <a:ext cx="1575792" cy="607876"/>
          </a:xfrm>
          <a:prstGeom prst="bentConnector3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/>
          <p:nvPr/>
        </p:nvCxnSpPr>
        <p:spPr>
          <a:xfrm rot="5400000" flipH="1" flipV="1">
            <a:off x="4268180" y="4441304"/>
            <a:ext cx="1255948" cy="751892"/>
          </a:xfrm>
          <a:prstGeom prst="bentConnector3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27376" y="5445224"/>
            <a:ext cx="173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Центры</a:t>
            </a:r>
          </a:p>
        </p:txBody>
      </p:sp>
      <p:pic>
        <p:nvPicPr>
          <p:cNvPr id="7170" name="Picture 2" descr="\textstyle\vec{\mu_l} = \frac{1}{|C_l|}\underset{i \in C_l}{\sum} \vec{x}_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100" y="4941169"/>
            <a:ext cx="1615989" cy="50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183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 этой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ru-RU" dirty="0"/>
              <a:t>Примеры применения машинного обучения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/>
              <a:t>Стандартные задачи и простые методы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/>
              <a:t>Идеи часто используемых моделей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/>
              <a:t>Оптимизационные задачи в машинном обучении</a:t>
            </a:r>
          </a:p>
          <a:p>
            <a:pPr marL="571500" indent="-571500">
              <a:buFont typeface="+mj-lt"/>
              <a:buAutoNum type="romanUcPeriod"/>
            </a:pPr>
            <a:r>
              <a:rPr lang="ru-RU" dirty="0"/>
              <a:t>Переобучение и </a:t>
            </a:r>
            <a:r>
              <a:rPr lang="ru-RU" dirty="0" err="1"/>
              <a:t>недообучение</a:t>
            </a:r>
            <a:endParaRPr lang="ru-RU" dirty="0"/>
          </a:p>
          <a:p>
            <a:pPr marL="571500" indent="-571500">
              <a:buFont typeface="+mj-lt"/>
              <a:buAutoNum type="romanUcPeriod"/>
            </a:pPr>
            <a:r>
              <a:rPr lang="ru-RU" dirty="0"/>
              <a:t>Инструменты</a:t>
            </a:r>
          </a:p>
        </p:txBody>
      </p:sp>
    </p:spTree>
    <p:extLst>
      <p:ext uri="{BB962C8B-B14F-4D97-AF65-F5344CB8AC3E}">
        <p14:creationId xmlns:p14="http://schemas.microsoft.com/office/powerpoint/2010/main" val="16120717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Прямая со стрелкой 28"/>
          <p:cNvCxnSpPr>
            <a:stCxn id="21" idx="5"/>
          </p:cNvCxnSpPr>
          <p:nvPr/>
        </p:nvCxnSpPr>
        <p:spPr>
          <a:xfrm>
            <a:off x="4984244" y="3397364"/>
            <a:ext cx="287856" cy="5356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21" idx="6"/>
          </p:cNvCxnSpPr>
          <p:nvPr/>
        </p:nvCxnSpPr>
        <p:spPr>
          <a:xfrm flipH="1">
            <a:off x="3719736" y="3320988"/>
            <a:ext cx="1296144" cy="28384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Центроидный</a:t>
            </a:r>
            <a:r>
              <a:rPr lang="ru-RU" dirty="0"/>
              <a:t> классификатор</a:t>
            </a:r>
          </a:p>
        </p:txBody>
      </p:sp>
      <p:sp>
        <p:nvSpPr>
          <p:cNvPr id="4" name="Овал 3"/>
          <p:cNvSpPr/>
          <p:nvPr/>
        </p:nvSpPr>
        <p:spPr>
          <a:xfrm>
            <a:off x="3287688" y="321297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/>
          <p:cNvSpPr/>
          <p:nvPr/>
        </p:nvSpPr>
        <p:spPr>
          <a:xfrm>
            <a:off x="3503712" y="292494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3287688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4295800" y="3068960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727848" y="278092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440088" y="4005064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4511824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3071664" y="4221088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999656" y="3573016"/>
            <a:ext cx="144016" cy="1440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5591944" y="372541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5591944" y="321297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6096000" y="3068960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6168008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4655840" y="4437112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4079776" y="400506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/>
          <p:cNvSpPr/>
          <p:nvPr/>
        </p:nvSpPr>
        <p:spPr>
          <a:xfrm>
            <a:off x="3719736" y="4365104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4943872" y="3933056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Умножение 2"/>
          <p:cNvSpPr/>
          <p:nvPr/>
        </p:nvSpPr>
        <p:spPr>
          <a:xfrm>
            <a:off x="3503712" y="3348608"/>
            <a:ext cx="512440" cy="51244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Умножение 21"/>
          <p:cNvSpPr/>
          <p:nvPr/>
        </p:nvSpPr>
        <p:spPr>
          <a:xfrm>
            <a:off x="5015880" y="3676836"/>
            <a:ext cx="512440" cy="512440"/>
          </a:xfrm>
          <a:prstGeom prst="mathMultiply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Соединительная линия уступом 23"/>
          <p:cNvCxnSpPr/>
          <p:nvPr/>
        </p:nvCxnSpPr>
        <p:spPr>
          <a:xfrm rot="16200000" flipV="1">
            <a:off x="3275974" y="4353390"/>
            <a:ext cx="1575792" cy="607876"/>
          </a:xfrm>
          <a:prstGeom prst="bentConnector3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Соединительная линия уступом 24"/>
          <p:cNvCxnSpPr/>
          <p:nvPr/>
        </p:nvCxnSpPr>
        <p:spPr>
          <a:xfrm rot="5400000" flipH="1" flipV="1">
            <a:off x="4268180" y="4441304"/>
            <a:ext cx="1255948" cy="751892"/>
          </a:xfrm>
          <a:prstGeom prst="bentConnector3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27376" y="5445224"/>
            <a:ext cx="173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Центры</a:t>
            </a:r>
          </a:p>
        </p:txBody>
      </p:sp>
      <p:cxnSp>
        <p:nvCxnSpPr>
          <p:cNvPr id="36" name="Соединительная линия уступом 35"/>
          <p:cNvCxnSpPr/>
          <p:nvPr/>
        </p:nvCxnSpPr>
        <p:spPr>
          <a:xfrm rot="10800000" flipV="1">
            <a:off x="5128172" y="2204864"/>
            <a:ext cx="2191964" cy="1368152"/>
          </a:xfrm>
          <a:prstGeom prst="bentConnector3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320136" y="1939867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Новый объект ближе к</a:t>
            </a:r>
            <a:endParaRPr lang="en-US" dirty="0"/>
          </a:p>
          <a:p>
            <a:r>
              <a:rPr lang="ru-RU" dirty="0"/>
              <a:t>Поэтому</a:t>
            </a:r>
            <a:r>
              <a:rPr lang="en-US" dirty="0"/>
              <a:t>,         =     </a:t>
            </a:r>
            <a:endParaRPr lang="ru-RU" dirty="0"/>
          </a:p>
        </p:txBody>
      </p:sp>
      <p:sp>
        <p:nvSpPr>
          <p:cNvPr id="38" name="Умножение 37"/>
          <p:cNvSpPr/>
          <p:nvPr/>
        </p:nvSpPr>
        <p:spPr>
          <a:xfrm>
            <a:off x="9621894" y="1844824"/>
            <a:ext cx="512440" cy="512440"/>
          </a:xfrm>
          <a:prstGeom prst="mathMultiply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8439606" y="2286397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0" name="Овал 39"/>
          <p:cNvSpPr/>
          <p:nvPr/>
        </p:nvSpPr>
        <p:spPr>
          <a:xfrm>
            <a:off x="9015670" y="2346598"/>
            <a:ext cx="144016" cy="144016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325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Байесовский классификатор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79576" y="1196752"/>
            <a:ext cx="7776864" cy="54726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ru-RU" sz="3600" dirty="0"/>
              <a:t>По известному вектору признаков </a:t>
            </a:r>
            <a:r>
              <a:rPr lang="en-US" sz="3600" dirty="0"/>
              <a:t>x</a:t>
            </a:r>
            <a:r>
              <a:rPr lang="ru-RU" sz="3600" dirty="0"/>
              <a:t> алгоритм относит объект к классу а(х) по правилу:</a:t>
            </a:r>
            <a:endParaRPr lang="en-US" sz="3600" dirty="0"/>
          </a:p>
          <a:p>
            <a:pPr marL="0" indent="0" algn="ctr">
              <a:buNone/>
            </a:pPr>
            <a:r>
              <a:rPr lang="en-US" sz="4400" dirty="0"/>
              <a:t>a(x) = </a:t>
            </a:r>
            <a:r>
              <a:rPr lang="en-US" sz="4400" dirty="0" err="1"/>
              <a:t>argmax</a:t>
            </a:r>
            <a:r>
              <a:rPr lang="en-US" sz="4400" baseline="-25000" dirty="0" err="1"/>
              <a:t>y</a:t>
            </a:r>
            <a:r>
              <a:rPr lang="en-US" sz="4400" dirty="0"/>
              <a:t> P(</a:t>
            </a:r>
            <a:r>
              <a:rPr lang="en-US" sz="4400" dirty="0" err="1"/>
              <a:t>y|x</a:t>
            </a:r>
            <a:r>
              <a:rPr lang="ru-RU" sz="4400" dirty="0"/>
              <a:t>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92055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Байесовский классификатор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79576" y="1196752"/>
            <a:ext cx="7776864" cy="54726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4400" dirty="0"/>
              <a:t>a(x) = </a:t>
            </a:r>
            <a:r>
              <a:rPr lang="en-US" sz="4400" dirty="0" err="1"/>
              <a:t>argmax</a:t>
            </a:r>
            <a:r>
              <a:rPr lang="en-US" sz="4400" baseline="-25000" dirty="0" err="1"/>
              <a:t>y</a:t>
            </a:r>
            <a:r>
              <a:rPr lang="en-US" sz="4400" dirty="0"/>
              <a:t> P(</a:t>
            </a:r>
            <a:r>
              <a:rPr lang="en-US" sz="4400" dirty="0" err="1"/>
              <a:t>y|x</a:t>
            </a:r>
            <a:r>
              <a:rPr lang="ru-RU" sz="4400" dirty="0"/>
              <a:t>)</a:t>
            </a:r>
            <a:endParaRPr lang="en-US" sz="4400" dirty="0"/>
          </a:p>
          <a:p>
            <a:pPr marL="0" indent="0" algn="ctr">
              <a:buNone/>
            </a:pPr>
            <a:endParaRPr lang="ru-RU" sz="4400" dirty="0"/>
          </a:p>
          <a:p>
            <a:pPr marL="0" indent="0" algn="ctr">
              <a:buNone/>
            </a:pPr>
            <a:endParaRPr lang="ru-RU" sz="4400" dirty="0"/>
          </a:p>
          <a:p>
            <a:pPr marL="0" indent="0" algn="ctr">
              <a:buNone/>
            </a:pPr>
            <a:r>
              <a:rPr lang="en-US" sz="4400" dirty="0"/>
              <a:t>a(x) = </a:t>
            </a:r>
            <a:r>
              <a:rPr lang="en-US" sz="4400" dirty="0" err="1"/>
              <a:t>argmax</a:t>
            </a:r>
            <a:r>
              <a:rPr lang="en-US" sz="4400" baseline="-25000" dirty="0" err="1"/>
              <a:t>y</a:t>
            </a:r>
            <a:r>
              <a:rPr lang="en-US" sz="4400" dirty="0"/>
              <a:t> P(</a:t>
            </a:r>
            <a:r>
              <a:rPr lang="en-US" sz="4400" dirty="0" err="1"/>
              <a:t>x|y</a:t>
            </a:r>
            <a:r>
              <a:rPr lang="en-US" sz="4400" dirty="0"/>
              <a:t>) P(y</a:t>
            </a:r>
            <a:r>
              <a:rPr lang="ru-RU" sz="4400" dirty="0"/>
              <a:t>)</a:t>
            </a:r>
            <a:endParaRPr lang="en-US" sz="4400" dirty="0"/>
          </a:p>
        </p:txBody>
      </p:sp>
      <p:sp>
        <p:nvSpPr>
          <p:cNvPr id="4" name="Стрелка вниз 3"/>
          <p:cNvSpPr/>
          <p:nvPr/>
        </p:nvSpPr>
        <p:spPr>
          <a:xfrm>
            <a:off x="5971060" y="2689488"/>
            <a:ext cx="393896" cy="129422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466386" y="3010486"/>
                <a:ext cx="2902013" cy="7822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2385" y="3010485"/>
                <a:ext cx="2902013" cy="7822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084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049" y="3947882"/>
            <a:ext cx="3472235" cy="291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Байесовский классификатор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79576" y="1196752"/>
            <a:ext cx="7776864" cy="36529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sz="4400" dirty="0"/>
              <a:t>a(x) = </a:t>
            </a:r>
            <a:r>
              <a:rPr lang="en-US" sz="4400" dirty="0" err="1"/>
              <a:t>argmax</a:t>
            </a:r>
            <a:r>
              <a:rPr lang="en-US" sz="4400" baseline="-25000" dirty="0" err="1"/>
              <a:t>y</a:t>
            </a:r>
            <a:r>
              <a:rPr lang="en-US" sz="4400" dirty="0"/>
              <a:t> P(</a:t>
            </a:r>
            <a:r>
              <a:rPr lang="en-US" sz="4400" dirty="0" err="1"/>
              <a:t>x|y</a:t>
            </a:r>
            <a:r>
              <a:rPr lang="en-US" sz="4400" dirty="0"/>
              <a:t>) P(y)</a:t>
            </a:r>
          </a:p>
          <a:p>
            <a:pPr marL="0" indent="0" algn="ctr">
              <a:buNone/>
            </a:pPr>
            <a:endParaRPr lang="ru-RU" sz="1400" b="1" dirty="0"/>
          </a:p>
          <a:p>
            <a:pPr marL="0" indent="0" algn="ctr">
              <a:buNone/>
            </a:pPr>
            <a:r>
              <a:rPr lang="ru-RU" dirty="0"/>
              <a:t>Если </a:t>
            </a:r>
            <a:r>
              <a:rPr lang="en-US" dirty="0"/>
              <a:t>P(y) </a:t>
            </a:r>
            <a:r>
              <a:rPr lang="ru-RU" dirty="0"/>
              <a:t>одинаковы для всех классов – мы просто выбираем класс, плотность которого больше в точке </a:t>
            </a:r>
            <a:r>
              <a:rPr lang="en-US" dirty="0"/>
              <a:t>x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55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Зачем нам понадобилась теорема Байеса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P(</a:t>
            </a:r>
            <a:r>
              <a:rPr lang="en-US" dirty="0" err="1"/>
              <a:t>y|x</a:t>
            </a:r>
            <a:r>
              <a:rPr lang="en-US" dirty="0"/>
              <a:t>) –</a:t>
            </a:r>
            <a:r>
              <a:rPr lang="ru-RU" dirty="0"/>
              <a:t> вероятность класса </a:t>
            </a:r>
            <a:r>
              <a:rPr lang="en-US" dirty="0"/>
              <a:t>y </a:t>
            </a:r>
            <a:r>
              <a:rPr lang="ru-RU" dirty="0"/>
              <a:t>при признаках </a:t>
            </a:r>
            <a:r>
              <a:rPr lang="en-US" dirty="0"/>
              <a:t>x</a:t>
            </a:r>
          </a:p>
          <a:p>
            <a:r>
              <a:rPr lang="en-US" dirty="0"/>
              <a:t>X </a:t>
            </a:r>
            <a:r>
              <a:rPr lang="ru-RU" dirty="0"/>
              <a:t>часто из вещественных чисел и признаков часто очень много</a:t>
            </a:r>
            <a:endParaRPr lang="en-US" dirty="0"/>
          </a:p>
          <a:p>
            <a:r>
              <a:rPr lang="ru-RU" dirty="0"/>
              <a:t>Всевозможных значений признаков так много, что скорее всего каждый вектор </a:t>
            </a:r>
            <a:r>
              <a:rPr lang="en-US" dirty="0"/>
              <a:t>x </a:t>
            </a:r>
            <a:r>
              <a:rPr lang="ru-RU" dirty="0"/>
              <a:t>встретится только один или несколько раз</a:t>
            </a:r>
          </a:p>
          <a:p>
            <a:r>
              <a:rPr lang="ru-RU" dirty="0"/>
              <a:t>Этого недостаточно для оценки </a:t>
            </a:r>
            <a:r>
              <a:rPr lang="en-US" dirty="0"/>
              <a:t>P(</a:t>
            </a:r>
            <a:r>
              <a:rPr lang="en-US" dirty="0" err="1"/>
              <a:t>y|x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72470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Что оценивается по обучающей выборке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– </a:t>
            </a:r>
            <a:r>
              <a:rPr lang="ru-RU" dirty="0"/>
              <a:t>вероятность увидеть набор признаков </a:t>
            </a:r>
            <a:r>
              <a:rPr lang="en-US" dirty="0"/>
              <a:t>x </a:t>
            </a:r>
            <a:r>
              <a:rPr lang="ru-RU" dirty="0"/>
              <a:t>в классе </a:t>
            </a:r>
            <a:r>
              <a:rPr lang="en-US" dirty="0"/>
              <a:t>y, </a:t>
            </a:r>
            <a:r>
              <a:rPr lang="ru-RU" dirty="0"/>
              <a:t>если </a:t>
            </a:r>
            <a:r>
              <a:rPr lang="en-US" dirty="0"/>
              <a:t>x </a:t>
            </a:r>
            <a:r>
              <a:rPr lang="ru-RU" dirty="0"/>
              <a:t>дискретный</a:t>
            </a:r>
          </a:p>
          <a:p>
            <a:r>
              <a:rPr lang="ru-RU" dirty="0"/>
              <a:t>Если координаты вектора </a:t>
            </a:r>
            <a:r>
              <a:rPr lang="en-US" dirty="0"/>
              <a:t>x – </a:t>
            </a:r>
            <a:r>
              <a:rPr lang="ru-RU" dirty="0"/>
              <a:t>вещественные, </a:t>
            </a:r>
            <a:r>
              <a:rPr lang="en-US" dirty="0"/>
              <a:t>P(</a:t>
            </a:r>
            <a:r>
              <a:rPr lang="en-US" dirty="0" err="1"/>
              <a:t>x|y</a:t>
            </a:r>
            <a:r>
              <a:rPr lang="en-US" dirty="0"/>
              <a:t>) – </a:t>
            </a:r>
            <a:r>
              <a:rPr lang="ru-RU" dirty="0"/>
              <a:t>плотность распределения </a:t>
            </a:r>
            <a:r>
              <a:rPr lang="en-US" dirty="0"/>
              <a:t>x</a:t>
            </a:r>
          </a:p>
          <a:p>
            <a:r>
              <a:rPr lang="ru-RU" dirty="0"/>
              <a:t>Именно эту величину и можно оценивать по обучающей выборке</a:t>
            </a:r>
          </a:p>
          <a:p>
            <a:r>
              <a:rPr lang="ru-RU" dirty="0"/>
              <a:t>А затем подставлять в классификатор:</a:t>
            </a:r>
          </a:p>
          <a:p>
            <a:pPr marL="0" indent="0" algn="ctr">
              <a:buNone/>
            </a:pPr>
            <a:r>
              <a:rPr lang="en-US" dirty="0"/>
              <a:t>a(x) = </a:t>
            </a:r>
            <a:r>
              <a:rPr lang="en-US" dirty="0" err="1"/>
              <a:t>argmax</a:t>
            </a:r>
            <a:r>
              <a:rPr lang="en-US" baseline="-25000" dirty="0" err="1"/>
              <a:t>y</a:t>
            </a:r>
            <a:r>
              <a:rPr lang="en-US" dirty="0"/>
              <a:t> P(</a:t>
            </a:r>
            <a:r>
              <a:rPr lang="en-US" dirty="0" err="1"/>
              <a:t>x|y</a:t>
            </a:r>
            <a:r>
              <a:rPr lang="en-US" dirty="0"/>
              <a:t>) P(y</a:t>
            </a:r>
            <a:r>
              <a:rPr lang="ru-RU" dirty="0"/>
              <a:t>)</a:t>
            </a:r>
            <a:endParaRPr lang="en-US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9542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Наивный байесовский классификатор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196752"/>
                <a:ext cx="9608127" cy="365292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4000" b="1" dirty="0"/>
              </a:p>
              <a:p>
                <a:pPr marL="0" indent="0" algn="ctr">
                  <a:buNone/>
                </a:pPr>
                <a:endParaRPr lang="ru-RU" sz="2000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charset="0"/>
                        </a:rPr>
                        <m:t>𝑎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US" sz="4000" b="0" i="1" smtClean="0">
                          <a:latin typeface="Cambria Math" charset="0"/>
                        </a:rPr>
                        <m:t> 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𝑃</m:t>
                      </m:r>
                      <m:r>
                        <a:rPr lang="en-US" sz="4000" b="0" i="1" smtClean="0">
                          <a:latin typeface="Cambria Math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charset="0"/>
                        </a:rPr>
                        <m:t>𝑦</m:t>
                      </m:r>
                      <m:r>
                        <a:rPr lang="en-US" sz="4000" b="0" i="1" smtClean="0">
                          <a:latin typeface="Cambria Math" charset="0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is-IS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4000" b="0" i="1" smtClean="0">
                              <a:latin typeface="Cambria Math" charset="0"/>
                            </a:rPr>
                            <m:t>𝑘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4000" b="0" i="1" smtClean="0">
                              <a:latin typeface="Cambria Math" charset="0"/>
                            </a:rPr>
                            <m:t>𝑃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40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𝑦</m:t>
                          </m:r>
                          <m:r>
                            <a:rPr lang="en-US" sz="4000" b="0" i="1" smtClean="0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196752"/>
                <a:ext cx="9608127" cy="3652922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838198" y="4211782"/>
                <a:ext cx="9608128" cy="23458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>
                        <a:latin typeface="Cambria Math" charset="0"/>
                      </a:rPr>
                      <m:t>𝑃</m:t>
                    </m:r>
                    <m:r>
                      <a:rPr lang="en-US" sz="3600" i="1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3600" i="1">
                        <a:latin typeface="Cambria Math" charset="0"/>
                      </a:rPr>
                      <m:t>|</m:t>
                    </m:r>
                    <m:r>
                      <a:rPr lang="en-US" sz="3600" i="1">
                        <a:latin typeface="Cambria Math" charset="0"/>
                      </a:rPr>
                      <m:t>𝑦</m:t>
                    </m:r>
                    <m:r>
                      <a:rPr lang="en-US" sz="36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3600" i="1" dirty="0"/>
                  <a:t> </a:t>
                </a:r>
                <a:r>
                  <a:rPr lang="ru-RU" sz="3600" i="1" dirty="0"/>
                  <a:t>оцениваем</a:t>
                </a:r>
                <a:r>
                  <a:rPr lang="en-US" sz="3600" i="1" dirty="0"/>
                  <a:t>, </a:t>
                </a:r>
                <a:r>
                  <a:rPr lang="ru-RU" sz="3600" i="1" dirty="0"/>
                  <a:t>предположив, что это </a:t>
                </a:r>
              </a:p>
              <a:p>
                <a:r>
                  <a:rPr lang="ru-RU" sz="3600" i="1" dirty="0"/>
                  <a:t>распределение из какого-то стандартного </a:t>
                </a:r>
              </a:p>
              <a:p>
                <a:r>
                  <a:rPr lang="ru-RU" sz="3600" i="1" dirty="0"/>
                  <a:t>семейства: нормальное, Бернулли, </a:t>
                </a:r>
              </a:p>
              <a:p>
                <a:r>
                  <a:rPr lang="ru-RU" sz="3600" i="1" dirty="0" err="1"/>
                  <a:t>мультиномиальное</a:t>
                </a:r>
                <a:endParaRPr lang="ru-RU" sz="3600" i="1" dirty="0"/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211782"/>
                <a:ext cx="9608128" cy="2345899"/>
              </a:xfrm>
              <a:prstGeom prst="rect">
                <a:avLst/>
              </a:prstGeom>
              <a:blipFill rotWithShape="0">
                <a:blip r:embed="rId3"/>
                <a:stretch>
                  <a:fillRect l="-1902" t="-2338" b="-88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0184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Немного истории: фильтрации спама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1" y="1600201"/>
            <a:ext cx="9774382" cy="4797425"/>
          </a:xfrm>
        </p:spPr>
        <p:txBody>
          <a:bodyPr>
            <a:normAutofit/>
          </a:bodyPr>
          <a:lstStyle/>
          <a:p>
            <a:r>
              <a:rPr lang="ru-RU" sz="3600" dirty="0"/>
              <a:t>Задача построения спам-фильтра – в чистом виде задача классификации писем на 2 класса: спам и не спам</a:t>
            </a:r>
          </a:p>
          <a:p>
            <a:r>
              <a:rPr lang="ru-RU" sz="3600" dirty="0"/>
              <a:t>Первые спам-фильтры использовали наивный байесовский классификатор 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61415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спама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38200" y="1600200"/>
            <a:ext cx="9372600" cy="4876800"/>
          </a:xfrm>
        </p:spPr>
        <p:txBody>
          <a:bodyPr>
            <a:normAutofit/>
          </a:bodyPr>
          <a:lstStyle/>
          <a:p>
            <a:r>
              <a:rPr lang="en-US" sz="3200" dirty="0"/>
              <a:t>Hi! :) </a:t>
            </a:r>
            <a:r>
              <a:rPr lang="en-US" sz="3200" b="1" dirty="0">
                <a:solidFill>
                  <a:srgbClr val="FF0000"/>
                </a:solidFill>
              </a:rPr>
              <a:t>Purchase</a:t>
            </a:r>
            <a:r>
              <a:rPr lang="en-US" sz="3200" dirty="0"/>
              <a:t> </a:t>
            </a:r>
            <a:r>
              <a:rPr lang="en-US" sz="3200" b="1" dirty="0">
                <a:solidFill>
                  <a:srgbClr val="FF0000"/>
                </a:solidFill>
              </a:rPr>
              <a:t>Exclusive</a:t>
            </a:r>
            <a:r>
              <a:rPr lang="en-US" sz="3200" dirty="0"/>
              <a:t> Tabs Online </a:t>
            </a:r>
            <a:r>
              <a:rPr lang="en-US" sz="3200" b="1" dirty="0">
                <a:solidFill>
                  <a:srgbClr val="FF0000"/>
                </a:solidFill>
              </a:rPr>
              <a:t>http://</a:t>
            </a:r>
            <a:r>
              <a:rPr lang="en-US" sz="3200" dirty="0"/>
              <a:t>…</a:t>
            </a:r>
          </a:p>
          <a:p>
            <a:r>
              <a:rPr lang="en-US" sz="3200" dirty="0"/>
              <a:t>We </a:t>
            </a:r>
            <a:r>
              <a:rPr lang="en-US" sz="3200" b="1" dirty="0">
                <a:solidFill>
                  <a:srgbClr val="FF0000"/>
                </a:solidFill>
              </a:rPr>
              <a:t>Offer</a:t>
            </a:r>
            <a:r>
              <a:rPr lang="en-US" sz="3200" dirty="0"/>
              <a:t> Loan At A </a:t>
            </a:r>
            <a:r>
              <a:rPr lang="en-US" sz="3200" b="1" dirty="0">
                <a:solidFill>
                  <a:srgbClr val="FF0000"/>
                </a:solidFill>
              </a:rPr>
              <a:t>Very Low Rate </a:t>
            </a:r>
            <a:r>
              <a:rPr lang="en-US" sz="3200" dirty="0"/>
              <a:t>Of 3%. If </a:t>
            </a:r>
            <a:r>
              <a:rPr lang="en-US" sz="3200" b="1" dirty="0">
                <a:solidFill>
                  <a:srgbClr val="FF0000"/>
                </a:solidFill>
              </a:rPr>
              <a:t>Interested</a:t>
            </a:r>
            <a:r>
              <a:rPr lang="en-US" sz="3200" dirty="0"/>
              <a:t>, Kindly Contact</a:t>
            </a:r>
            <a:br>
              <a:rPr lang="en-US" sz="3200" dirty="0"/>
            </a:br>
            <a:r>
              <a:rPr lang="en-US" sz="3200" dirty="0"/>
              <a:t>Us,</a:t>
            </a:r>
            <a:r>
              <a:rPr lang="ru-RU" sz="3200" dirty="0"/>
              <a:t> </a:t>
            </a:r>
            <a:r>
              <a:rPr lang="en-US" sz="3200" dirty="0"/>
              <a:t>Reply by this email </a:t>
            </a:r>
            <a:r>
              <a:rPr lang="en-US" sz="3200" b="1" dirty="0">
                <a:solidFill>
                  <a:srgbClr val="FF0000"/>
                </a:solidFill>
              </a:rPr>
              <a:t>….@</a:t>
            </a:r>
            <a:r>
              <a:rPr lang="en-US" sz="3200" b="1" dirty="0" err="1">
                <a:solidFill>
                  <a:srgbClr val="FF0000"/>
                </a:solidFill>
              </a:rPr>
              <a:t>hotmail.com</a:t>
            </a:r>
            <a:endParaRPr lang="ru-RU" sz="3200" dirty="0"/>
          </a:p>
          <a:p>
            <a:r>
              <a:rPr lang="ru-RU" sz="3200" dirty="0"/>
              <a:t> </a:t>
            </a:r>
            <a:r>
              <a:rPr lang="ru-RU" sz="3200" b="1" dirty="0">
                <a:solidFill>
                  <a:srgbClr val="FF0000"/>
                </a:solidFill>
              </a:rPr>
              <a:t>Купите</a:t>
            </a:r>
            <a:r>
              <a:rPr lang="ru-RU" sz="3200" dirty="0"/>
              <a:t> специализацию Машинное обучение и анализ данных от МФТИ и Яндекса с супер-</a:t>
            </a:r>
            <a:r>
              <a:rPr lang="ru-RU" sz="3200" b="1" dirty="0">
                <a:solidFill>
                  <a:srgbClr val="FF0000"/>
                </a:solidFill>
              </a:rPr>
              <a:t>скидкой</a:t>
            </a:r>
            <a:r>
              <a:rPr lang="ru-RU" sz="3200" dirty="0"/>
              <a:t> 0,99</a:t>
            </a:r>
            <a:r>
              <a:rPr lang="en-US" sz="3200" dirty="0"/>
              <a:t>%!</a:t>
            </a:r>
            <a:r>
              <a:rPr lang="ru-RU" sz="3200" dirty="0"/>
              <a:t> Станьте </a:t>
            </a:r>
            <a:r>
              <a:rPr lang="en-US" sz="3200" dirty="0"/>
              <a:t>Data Scientist </a:t>
            </a:r>
            <a:r>
              <a:rPr lang="ru-RU" sz="3200" b="1" dirty="0">
                <a:solidFill>
                  <a:srgbClr val="FF0000"/>
                </a:solidFill>
              </a:rPr>
              <a:t>за 5 месяцев</a:t>
            </a:r>
            <a:r>
              <a:rPr lang="ru-RU" sz="3200" dirty="0"/>
              <a:t>!</a:t>
            </a:r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361350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Фильтруем спам: обучение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196752"/>
            <a:ext cx="9218240" cy="547260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Посчитать для каждого слова </a:t>
            </a:r>
            <a:r>
              <a:rPr lang="en-US" b="1" dirty="0"/>
              <a:t>w</a:t>
            </a:r>
            <a:r>
              <a:rPr lang="ru-RU" b="1" dirty="0"/>
              <a:t> </a:t>
            </a:r>
            <a:r>
              <a:rPr lang="ru-RU" dirty="0"/>
              <a:t>из коллекции текстов</a:t>
            </a:r>
            <a:r>
              <a:rPr lang="en-US" dirty="0"/>
              <a:t> </a:t>
            </a:r>
            <a:r>
              <a:rPr lang="ru-RU" dirty="0"/>
              <a:t>количество писем с ним</a:t>
            </a:r>
            <a:r>
              <a:rPr lang="en-US" dirty="0"/>
              <a:t> </a:t>
            </a:r>
            <a:r>
              <a:rPr lang="en-US" b="1" dirty="0" err="1"/>
              <a:t>n</a:t>
            </a:r>
            <a:r>
              <a:rPr lang="en-US" b="1" baseline="-25000" dirty="0" err="1"/>
              <a:t>ws</a:t>
            </a:r>
            <a:r>
              <a:rPr lang="en-US" dirty="0"/>
              <a:t> </a:t>
            </a:r>
            <a:r>
              <a:rPr lang="ru-RU" dirty="0"/>
              <a:t>в</a:t>
            </a:r>
            <a:r>
              <a:rPr lang="en-US" dirty="0"/>
              <a:t> </a:t>
            </a:r>
            <a:r>
              <a:rPr lang="ru-RU" dirty="0"/>
              <a:t>спаме (</a:t>
            </a:r>
            <a:r>
              <a:rPr lang="en-US" dirty="0"/>
              <a:t>spam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ru-RU" dirty="0"/>
              <a:t>количество писем с ним</a:t>
            </a:r>
            <a:r>
              <a:rPr lang="en-US" dirty="0"/>
              <a:t> </a:t>
            </a:r>
            <a:r>
              <a:rPr lang="en-US" b="1" dirty="0" err="1"/>
              <a:t>n</a:t>
            </a:r>
            <a:r>
              <a:rPr lang="en-US" b="1" baseline="-25000" dirty="0" err="1"/>
              <a:t>wh</a:t>
            </a:r>
            <a:r>
              <a:rPr lang="en-US" dirty="0"/>
              <a:t> </a:t>
            </a:r>
            <a:r>
              <a:rPr lang="ru-RU" dirty="0"/>
              <a:t>в «не спаме»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/>
              <a:t>ham</a:t>
            </a:r>
            <a:r>
              <a:rPr lang="ru-RU" dirty="0"/>
              <a:t>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sz="2100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Оценить вероятность появления каждого слова</a:t>
            </a:r>
            <a:r>
              <a:rPr lang="en-US" dirty="0"/>
              <a:t> </a:t>
            </a:r>
            <a:r>
              <a:rPr lang="en-US" b="1" dirty="0"/>
              <a:t>w</a:t>
            </a:r>
            <a:r>
              <a:rPr lang="ru-RU" b="1" dirty="0"/>
              <a:t> </a:t>
            </a:r>
            <a:r>
              <a:rPr lang="ru-RU" dirty="0"/>
              <a:t>в </a:t>
            </a:r>
            <a:r>
              <a:rPr lang="ru-RU" dirty="0" err="1"/>
              <a:t>спамном</a:t>
            </a:r>
            <a:r>
              <a:rPr lang="ru-RU" dirty="0"/>
              <a:t> и в </a:t>
            </a:r>
            <a:r>
              <a:rPr lang="ru-RU" dirty="0" err="1"/>
              <a:t>неспамном</a:t>
            </a:r>
            <a:r>
              <a:rPr lang="ru-RU" dirty="0"/>
              <a:t> тексте</a:t>
            </a:r>
            <a:r>
              <a:rPr lang="en-US" dirty="0"/>
              <a:t>:</a:t>
            </a:r>
          </a:p>
          <a:p>
            <a:pPr marL="800100" lvl="2" indent="0">
              <a:buNone/>
            </a:pPr>
            <a:r>
              <a:rPr lang="en-US" sz="2800" b="1" dirty="0"/>
              <a:t>P(</a:t>
            </a:r>
            <a:r>
              <a:rPr lang="en-US" sz="2800" b="1" dirty="0" err="1"/>
              <a:t>w|</a:t>
            </a:r>
            <a:r>
              <a:rPr lang="en-US" sz="2800" b="1" dirty="0" err="1">
                <a:solidFill>
                  <a:srgbClr val="FF0000"/>
                </a:solidFill>
              </a:rPr>
              <a:t>spam</a:t>
            </a:r>
            <a:r>
              <a:rPr lang="en-US" sz="2800" b="1" dirty="0"/>
              <a:t>) = </a:t>
            </a:r>
            <a:r>
              <a:rPr lang="en-US" sz="2800" b="1" dirty="0" err="1"/>
              <a:t>n</a:t>
            </a:r>
            <a:r>
              <a:rPr lang="en-US" sz="2800" b="1" baseline="-25000" dirty="0" err="1"/>
              <a:t>w</a:t>
            </a:r>
            <a:r>
              <a:rPr lang="en-US" sz="2800" b="1" baseline="-25000" dirty="0" err="1">
                <a:solidFill>
                  <a:srgbClr val="FF0000"/>
                </a:solidFill>
              </a:rPr>
              <a:t>s</a:t>
            </a:r>
            <a:r>
              <a:rPr lang="en-US" sz="2800" b="1" baseline="-25000" dirty="0"/>
              <a:t> </a:t>
            </a:r>
            <a:r>
              <a:rPr lang="en-US" sz="2800" b="1" dirty="0"/>
              <a:t>/ n</a:t>
            </a:r>
            <a:r>
              <a:rPr lang="en-US" sz="2800" b="1" baseline="-25000" dirty="0"/>
              <a:t>s </a:t>
            </a:r>
            <a:endParaRPr lang="en-US" sz="2800" b="1" dirty="0"/>
          </a:p>
          <a:p>
            <a:pPr marL="800100" lvl="2" indent="0">
              <a:buNone/>
            </a:pPr>
            <a:r>
              <a:rPr lang="en-US" sz="2800" b="1" dirty="0"/>
              <a:t>P(</a:t>
            </a:r>
            <a:r>
              <a:rPr lang="en-US" sz="2800" b="1" dirty="0" err="1"/>
              <a:t>w|</a:t>
            </a:r>
            <a:r>
              <a:rPr lang="en-US" sz="2800" b="1" dirty="0" err="1">
                <a:solidFill>
                  <a:srgbClr val="FF0000"/>
                </a:solidFill>
              </a:rPr>
              <a:t>ham</a:t>
            </a:r>
            <a:r>
              <a:rPr lang="en-US" sz="2800" b="1" dirty="0"/>
              <a:t>) = </a:t>
            </a:r>
            <a:r>
              <a:rPr lang="en-US" sz="2800" b="1" dirty="0" err="1"/>
              <a:t>n</a:t>
            </a:r>
            <a:r>
              <a:rPr lang="en-US" sz="2800" b="1" baseline="-25000" dirty="0" err="1"/>
              <a:t>w</a:t>
            </a:r>
            <a:r>
              <a:rPr lang="en-US" sz="2800" b="1" baseline="-25000" dirty="0" err="1">
                <a:solidFill>
                  <a:srgbClr val="FF0000"/>
                </a:solidFill>
              </a:rPr>
              <a:t>h</a:t>
            </a:r>
            <a:r>
              <a:rPr lang="en-US" sz="2800" b="1" baseline="-25000" dirty="0"/>
              <a:t> </a:t>
            </a:r>
            <a:r>
              <a:rPr lang="en-US" sz="2800" b="1" dirty="0"/>
              <a:t>/ </a:t>
            </a:r>
            <a:r>
              <a:rPr lang="en-US" sz="2800" b="1" dirty="0" err="1"/>
              <a:t>n</a:t>
            </a:r>
            <a:r>
              <a:rPr lang="en-US" sz="2800" b="1" baseline="-25000" dirty="0" err="1"/>
              <a:t>h</a:t>
            </a:r>
            <a:endParaRPr lang="en-US" sz="2800" b="1" dirty="0"/>
          </a:p>
          <a:p>
            <a:pPr marL="800100" lvl="2" indent="0">
              <a:buNone/>
            </a:pPr>
            <a:endParaRPr lang="en-US" sz="21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03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1267" y="266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I. </a:t>
            </a:r>
            <a:r>
              <a:rPr lang="ru-RU" dirty="0"/>
              <a:t>Примеры применения</a:t>
            </a:r>
          </a:p>
        </p:txBody>
      </p:sp>
    </p:spTree>
    <p:extLst>
      <p:ext uri="{BB962C8B-B14F-4D97-AF65-F5344CB8AC3E}">
        <p14:creationId xmlns:p14="http://schemas.microsoft.com/office/powerpoint/2010/main" val="6410204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Фильтруем спам: применение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96290"/>
            <a:ext cx="10515600" cy="5173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Получив текст письма, для которого нужно определить, относится оно к спаму или нет, мы можем: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Оценить вероятность появления всего текста в классе «спам» и в классе «не спам» просто произведением вероятностей слов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2400" b="1" dirty="0"/>
              <a:t>P(new </a:t>
            </a:r>
            <a:r>
              <a:rPr lang="en-US" sz="2400" b="1" dirty="0" err="1"/>
              <a:t>text|</a:t>
            </a:r>
            <a:r>
              <a:rPr lang="en-US" sz="2400" b="1" dirty="0" err="1">
                <a:solidFill>
                  <a:srgbClr val="FF0000"/>
                </a:solidFill>
              </a:rPr>
              <a:t>spam</a:t>
            </a:r>
            <a:r>
              <a:rPr lang="en-US" sz="2400" b="1" dirty="0"/>
              <a:t>) = P(w</a:t>
            </a:r>
            <a:r>
              <a:rPr lang="en-US" sz="2400" b="1" baseline="-25000" dirty="0"/>
              <a:t>1</a:t>
            </a:r>
            <a:r>
              <a:rPr lang="en-US" sz="2400" b="1" dirty="0"/>
              <a:t>|</a:t>
            </a:r>
            <a:r>
              <a:rPr lang="en-US" sz="2400" b="1" dirty="0">
                <a:solidFill>
                  <a:srgbClr val="FF0000"/>
                </a:solidFill>
              </a:rPr>
              <a:t>spam</a:t>
            </a:r>
            <a:r>
              <a:rPr lang="en-US" sz="2400" b="1" dirty="0"/>
              <a:t>) P(w</a:t>
            </a:r>
            <a:r>
              <a:rPr lang="en-US" sz="2400" b="1" baseline="-25000" dirty="0"/>
              <a:t>2</a:t>
            </a:r>
            <a:r>
              <a:rPr lang="en-US" sz="2400" b="1" dirty="0"/>
              <a:t>|</a:t>
            </a:r>
            <a:r>
              <a:rPr lang="en-US" sz="2400" b="1" dirty="0">
                <a:solidFill>
                  <a:srgbClr val="FF0000"/>
                </a:solidFill>
              </a:rPr>
              <a:t>spam</a:t>
            </a:r>
            <a:r>
              <a:rPr lang="en-US" sz="2400" b="1" dirty="0"/>
              <a:t>) … P(</a:t>
            </a:r>
            <a:r>
              <a:rPr lang="en-US" sz="2400" b="1" dirty="0" err="1"/>
              <a:t>w</a:t>
            </a:r>
            <a:r>
              <a:rPr lang="en-US" sz="2400" b="1" baseline="-25000" dirty="0" err="1"/>
              <a:t>N</a:t>
            </a:r>
            <a:r>
              <a:rPr lang="en-US" sz="2400" b="1" dirty="0" err="1"/>
              <a:t>|</a:t>
            </a:r>
            <a:r>
              <a:rPr lang="en-US" sz="2400" b="1" dirty="0" err="1">
                <a:solidFill>
                  <a:srgbClr val="FF0000"/>
                </a:solidFill>
              </a:rPr>
              <a:t>spam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P(new </a:t>
            </a:r>
            <a:r>
              <a:rPr lang="en-US" sz="2400" b="1" dirty="0" err="1"/>
              <a:t>text|</a:t>
            </a:r>
            <a:r>
              <a:rPr lang="en-US" sz="2400" b="1" dirty="0" err="1">
                <a:solidFill>
                  <a:srgbClr val="FF0000"/>
                </a:solidFill>
              </a:rPr>
              <a:t>ham</a:t>
            </a:r>
            <a:r>
              <a:rPr lang="en-US" sz="2400" b="1" dirty="0"/>
              <a:t>) = P(w</a:t>
            </a:r>
            <a:r>
              <a:rPr lang="en-US" sz="2400" b="1" baseline="-25000" dirty="0"/>
              <a:t>1</a:t>
            </a:r>
            <a:r>
              <a:rPr lang="en-US" sz="2400" b="1" dirty="0"/>
              <a:t>|</a:t>
            </a:r>
            <a:r>
              <a:rPr lang="en-US" sz="2400" b="1" dirty="0">
                <a:solidFill>
                  <a:srgbClr val="FF0000"/>
                </a:solidFill>
              </a:rPr>
              <a:t>ham</a:t>
            </a:r>
            <a:r>
              <a:rPr lang="en-US" sz="2400" b="1" dirty="0"/>
              <a:t>) P(w</a:t>
            </a:r>
            <a:r>
              <a:rPr lang="en-US" sz="2400" b="1" baseline="-25000" dirty="0"/>
              <a:t>2</a:t>
            </a:r>
            <a:r>
              <a:rPr lang="en-US" sz="2400" b="1" dirty="0"/>
              <a:t>|</a:t>
            </a:r>
            <a:r>
              <a:rPr lang="en-US" sz="2400" b="1" dirty="0">
                <a:solidFill>
                  <a:srgbClr val="FF0000"/>
                </a:solidFill>
              </a:rPr>
              <a:t>ham</a:t>
            </a:r>
            <a:r>
              <a:rPr lang="en-US" sz="2400" b="1" dirty="0"/>
              <a:t>) … P(</a:t>
            </a:r>
            <a:r>
              <a:rPr lang="en-US" sz="2400" b="1" dirty="0" err="1"/>
              <a:t>w</a:t>
            </a:r>
            <a:r>
              <a:rPr lang="en-US" sz="2400" b="1" baseline="-25000" dirty="0" err="1"/>
              <a:t>N</a:t>
            </a:r>
            <a:r>
              <a:rPr lang="en-US" sz="2400" b="1" dirty="0" err="1"/>
              <a:t>|</a:t>
            </a:r>
            <a:r>
              <a:rPr lang="en-US" sz="2400" b="1" dirty="0" err="1">
                <a:solidFill>
                  <a:srgbClr val="FF0000"/>
                </a:solidFill>
              </a:rPr>
              <a:t>ham</a:t>
            </a:r>
            <a:r>
              <a:rPr lang="en-US" sz="2400" b="1" dirty="0"/>
              <a:t>)</a:t>
            </a:r>
            <a:endParaRPr lang="ru-RU" sz="2400" b="1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368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Фильтруем спам: применение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496290"/>
            <a:ext cx="10515600" cy="5173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Получив текст письма, для которого нужно определить, относится оно к спаму или нет, мы можем: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ru-RU" dirty="0"/>
              <a:t>Оценить вероятность появления всего текста в классе «спам» и в классе «не спам» просто произведением вероятностей слов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2400" b="1" dirty="0"/>
              <a:t>P(new </a:t>
            </a:r>
            <a:r>
              <a:rPr lang="en-US" sz="2400" b="1" dirty="0" err="1"/>
              <a:t>text|</a:t>
            </a:r>
            <a:r>
              <a:rPr lang="en-US" sz="2400" b="1" dirty="0" err="1">
                <a:solidFill>
                  <a:srgbClr val="FF0000"/>
                </a:solidFill>
              </a:rPr>
              <a:t>spam</a:t>
            </a:r>
            <a:r>
              <a:rPr lang="en-US" sz="2400" b="1" dirty="0"/>
              <a:t>) = P(w</a:t>
            </a:r>
            <a:r>
              <a:rPr lang="en-US" sz="2400" b="1" baseline="-25000" dirty="0"/>
              <a:t>1</a:t>
            </a:r>
            <a:r>
              <a:rPr lang="en-US" sz="2400" b="1" dirty="0"/>
              <a:t>|</a:t>
            </a:r>
            <a:r>
              <a:rPr lang="en-US" sz="2400" b="1" dirty="0">
                <a:solidFill>
                  <a:srgbClr val="FF0000"/>
                </a:solidFill>
              </a:rPr>
              <a:t>spam</a:t>
            </a:r>
            <a:r>
              <a:rPr lang="en-US" sz="2400" b="1" dirty="0"/>
              <a:t>) P(w</a:t>
            </a:r>
            <a:r>
              <a:rPr lang="en-US" sz="2400" b="1" baseline="-25000" dirty="0"/>
              <a:t>2</a:t>
            </a:r>
            <a:r>
              <a:rPr lang="en-US" sz="2400" b="1" dirty="0"/>
              <a:t>|</a:t>
            </a:r>
            <a:r>
              <a:rPr lang="en-US" sz="2400" b="1" dirty="0">
                <a:solidFill>
                  <a:srgbClr val="FF0000"/>
                </a:solidFill>
              </a:rPr>
              <a:t>spam</a:t>
            </a:r>
            <a:r>
              <a:rPr lang="en-US" sz="2400" b="1" dirty="0"/>
              <a:t>) … P(</a:t>
            </a:r>
            <a:r>
              <a:rPr lang="en-US" sz="2400" b="1" dirty="0" err="1"/>
              <a:t>w</a:t>
            </a:r>
            <a:r>
              <a:rPr lang="en-US" sz="2400" b="1" baseline="-25000" dirty="0" err="1"/>
              <a:t>N</a:t>
            </a:r>
            <a:r>
              <a:rPr lang="en-US" sz="2400" b="1" dirty="0" err="1"/>
              <a:t>|</a:t>
            </a:r>
            <a:r>
              <a:rPr lang="en-US" sz="2400" b="1" dirty="0" err="1">
                <a:solidFill>
                  <a:srgbClr val="FF0000"/>
                </a:solidFill>
              </a:rPr>
              <a:t>spam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P(new </a:t>
            </a:r>
            <a:r>
              <a:rPr lang="en-US" sz="2400" b="1" dirty="0" err="1"/>
              <a:t>text|</a:t>
            </a:r>
            <a:r>
              <a:rPr lang="en-US" sz="2400" b="1" dirty="0" err="1">
                <a:solidFill>
                  <a:srgbClr val="FF0000"/>
                </a:solidFill>
              </a:rPr>
              <a:t>ham</a:t>
            </a:r>
            <a:r>
              <a:rPr lang="en-US" sz="2400" b="1" dirty="0"/>
              <a:t>) = P(w</a:t>
            </a:r>
            <a:r>
              <a:rPr lang="en-US" sz="2400" b="1" baseline="-25000" dirty="0"/>
              <a:t>1</a:t>
            </a:r>
            <a:r>
              <a:rPr lang="en-US" sz="2400" b="1" dirty="0"/>
              <a:t>|</a:t>
            </a:r>
            <a:r>
              <a:rPr lang="en-US" sz="2400" b="1" dirty="0">
                <a:solidFill>
                  <a:srgbClr val="FF0000"/>
                </a:solidFill>
              </a:rPr>
              <a:t>ham</a:t>
            </a:r>
            <a:r>
              <a:rPr lang="en-US" sz="2400" b="1" dirty="0"/>
              <a:t>) P(w</a:t>
            </a:r>
            <a:r>
              <a:rPr lang="en-US" sz="2400" b="1" baseline="-25000" dirty="0"/>
              <a:t>2</a:t>
            </a:r>
            <a:r>
              <a:rPr lang="en-US" sz="2400" b="1" dirty="0"/>
              <a:t>|</a:t>
            </a:r>
            <a:r>
              <a:rPr lang="en-US" sz="2400" b="1" dirty="0">
                <a:solidFill>
                  <a:srgbClr val="FF0000"/>
                </a:solidFill>
              </a:rPr>
              <a:t>ham</a:t>
            </a:r>
            <a:r>
              <a:rPr lang="en-US" sz="2400" b="1" dirty="0"/>
              <a:t>) … P(</a:t>
            </a:r>
            <a:r>
              <a:rPr lang="en-US" sz="2400" b="1" dirty="0" err="1"/>
              <a:t>w</a:t>
            </a:r>
            <a:r>
              <a:rPr lang="en-US" sz="2400" b="1" baseline="-25000" dirty="0" err="1"/>
              <a:t>N</a:t>
            </a:r>
            <a:r>
              <a:rPr lang="en-US" sz="2400" b="1" dirty="0" err="1"/>
              <a:t>|</a:t>
            </a:r>
            <a:r>
              <a:rPr lang="en-US" sz="2400" b="1" dirty="0" err="1">
                <a:solidFill>
                  <a:srgbClr val="FF0000"/>
                </a:solidFill>
              </a:rPr>
              <a:t>ham</a:t>
            </a:r>
            <a:r>
              <a:rPr lang="en-US" sz="2400" b="1" dirty="0"/>
              <a:t>)</a:t>
            </a:r>
            <a:endParaRPr lang="ru-RU" sz="2400" b="1" dirty="0"/>
          </a:p>
          <a:p>
            <a:pPr marL="0" indent="0">
              <a:buNone/>
            </a:pPr>
            <a:endParaRPr lang="en-US" sz="2000" dirty="0"/>
          </a:p>
          <a:p>
            <a:pPr marL="457200" indent="-457200">
              <a:buAutoNum type="arabicPeriod" startAt="2"/>
            </a:pPr>
            <a:r>
              <a:rPr lang="ru-RU" sz="2400" dirty="0"/>
              <a:t>Выбрать тот класс, в котором вероятность возникновения этого текста больше:</a:t>
            </a:r>
          </a:p>
          <a:p>
            <a:pPr marL="0" indent="0">
              <a:buNone/>
            </a:pPr>
            <a:r>
              <a:rPr lang="ru-RU" sz="2400" b="1" dirty="0"/>
              <a:t>	</a:t>
            </a:r>
            <a:r>
              <a:rPr lang="en-US" sz="2400" b="1" dirty="0"/>
              <a:t>a(new text) = </a:t>
            </a:r>
            <a:r>
              <a:rPr lang="en-US" sz="2400" b="1" dirty="0" err="1"/>
              <a:t>argmax</a:t>
            </a:r>
            <a:r>
              <a:rPr lang="en-US" sz="2400" b="1" baseline="-25000" dirty="0" err="1"/>
              <a:t>y</a:t>
            </a:r>
            <a:r>
              <a:rPr lang="en-US" sz="2400" b="1" dirty="0"/>
              <a:t> P(</a:t>
            </a:r>
            <a:r>
              <a:rPr lang="en-US" sz="2400" b="1" dirty="0" err="1"/>
              <a:t>text|y</a:t>
            </a:r>
            <a:r>
              <a:rPr lang="en-US" sz="2400" b="1" dirty="0"/>
              <a:t>)</a:t>
            </a:r>
          </a:p>
          <a:p>
            <a:pPr marL="0" indent="0">
              <a:buNone/>
            </a:pPr>
            <a:r>
              <a:rPr lang="ru-RU" dirty="0"/>
              <a:t>Это </a:t>
            </a:r>
            <a:r>
              <a:rPr lang="ru-RU" dirty="0">
                <a:solidFill>
                  <a:srgbClr val="FF0000"/>
                </a:solidFill>
              </a:rPr>
              <a:t>почти</a:t>
            </a:r>
            <a:r>
              <a:rPr lang="ru-RU" dirty="0"/>
              <a:t> правильный алгоритм, не хватает только </a:t>
            </a:r>
            <a:r>
              <a:rPr lang="en-US" b="1" dirty="0"/>
              <a:t>P(y)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92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Фильтрация спама: вопросы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Как рассмотренный классификатор спама связан с рассмотренным до этого наивным байесовским?</a:t>
            </a:r>
          </a:p>
          <a:p>
            <a:r>
              <a:rPr lang="ru-RU" sz="3200" dirty="0"/>
              <a:t>Что является признаками?</a:t>
            </a:r>
          </a:p>
          <a:p>
            <a:r>
              <a:rPr lang="ru-RU" sz="3200" dirty="0"/>
              <a:t>Распределения из какого семейства восстанавливаются?</a:t>
            </a:r>
          </a:p>
        </p:txBody>
      </p:sp>
    </p:spTree>
    <p:extLst>
      <p:ext uri="{BB962C8B-B14F-4D97-AF65-F5344CB8AC3E}">
        <p14:creationId xmlns:p14="http://schemas.microsoft.com/office/powerpoint/2010/main" val="20874798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Кластеризация</a:t>
            </a:r>
            <a:endParaRPr lang="ru-RU" sz="4000" dirty="0"/>
          </a:p>
        </p:txBody>
      </p:sp>
      <p:sp>
        <p:nvSpPr>
          <p:cNvPr id="5" name="AutoShape 2" descr="File:ClusterAnalysis Mouse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File:ClusterAnalysis Mouse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9" name="Объект 2"/>
          <p:cNvSpPr>
            <a:spLocks noGrp="1"/>
          </p:cNvSpPr>
          <p:nvPr>
            <p:ph idx="1"/>
          </p:nvPr>
        </p:nvSpPr>
        <p:spPr>
          <a:xfrm>
            <a:off x="838200" y="1268761"/>
            <a:ext cx="9361488" cy="54726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b="1" i="1" u="sng" dirty="0"/>
              <a:t>Вход (обучающая выборка)</a:t>
            </a:r>
            <a:r>
              <a:rPr lang="en-US" sz="2000" b="1" i="1" u="sng" dirty="0"/>
              <a:t>: </a:t>
            </a:r>
          </a:p>
          <a:p>
            <a:pPr marL="0" indent="0">
              <a:buNone/>
            </a:pPr>
            <a:r>
              <a:rPr lang="ru-RU" sz="2000" i="1" dirty="0"/>
              <a:t>Признаки </a:t>
            </a:r>
            <a:r>
              <a:rPr lang="en-US" sz="2000" i="1" dirty="0"/>
              <a:t>N </a:t>
            </a:r>
            <a:r>
              <a:rPr lang="ru-RU" sz="2000" i="1" dirty="0"/>
              <a:t>объектов</a:t>
            </a:r>
            <a:endParaRPr lang="en-US" sz="2000" dirty="0"/>
          </a:p>
          <a:p>
            <a:pPr marL="0" indent="0">
              <a:buNone/>
            </a:pPr>
            <a:r>
              <a:rPr lang="ru-RU" sz="2000" b="1" i="1" u="sng" dirty="0"/>
              <a:t>Выход</a:t>
            </a:r>
            <a:r>
              <a:rPr lang="en-US" sz="2000" b="1" i="1" u="sng" dirty="0"/>
              <a:t>: </a:t>
            </a:r>
          </a:p>
          <a:p>
            <a:pPr marL="0" indent="0">
              <a:buNone/>
            </a:pPr>
            <a:r>
              <a:rPr lang="ru-RU" sz="2000" dirty="0"/>
              <a:t>Найденные в выборке классы (кластеры)</a:t>
            </a:r>
            <a:r>
              <a:rPr lang="en-US" sz="2000" dirty="0"/>
              <a:t>, </a:t>
            </a:r>
            <a:r>
              <a:rPr lang="ru-RU" sz="2000" dirty="0"/>
              <a:t>метки кластеров для объектов из обучающей выборки и алгоритм отнесения новых объектов к кластеру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Пример: сегментация рынка</a:t>
            </a:r>
          </a:p>
          <a:p>
            <a:endParaRPr lang="ru-RU" sz="2000" dirty="0"/>
          </a:p>
        </p:txBody>
      </p:sp>
      <p:pic>
        <p:nvPicPr>
          <p:cNvPr id="14338" name="Picture 2" descr="http://www.edmblog.com/weblog/Fig3_clustering_graphic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5" y="3212977"/>
            <a:ext cx="6089919" cy="312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881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Кластеризация</a:t>
            </a:r>
          </a:p>
        </p:txBody>
      </p:sp>
      <p:sp>
        <p:nvSpPr>
          <p:cNvPr id="5" name="AutoShape 2" descr="File:ClusterAnalysis Mouse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File:ClusterAnalysis Mouse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189" y="1773536"/>
            <a:ext cx="7667625" cy="309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91382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Простой алгоритм кластеризации: </a:t>
            </a:r>
            <a:r>
              <a:rPr lang="en-US" dirty="0" err="1"/>
              <a:t>kMeans</a:t>
            </a:r>
            <a:endParaRPr lang="ru-RU" dirty="0"/>
          </a:p>
        </p:txBody>
      </p:sp>
      <p:sp>
        <p:nvSpPr>
          <p:cNvPr id="5" name="AutoShape 2" descr="File:ClusterAnalysis Mouse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File:ClusterAnalysis Mouse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412" name="Picture 4" descr="http://stanford.edu/~cpiech/cs221/img/kmeansViz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628801"/>
            <a:ext cx="6264696" cy="422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4315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Регрессия</a:t>
            </a:r>
          </a:p>
        </p:txBody>
      </p:sp>
      <p:sp>
        <p:nvSpPr>
          <p:cNvPr id="5" name="AutoShape 2" descr="File:ClusterAnalysis Mouse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AutoShape 4" descr="File:ClusterAnalysis Mouse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AutoShape 4" descr="http://upload.wikimedia.org/wikipedia/commons/thumb/3/3a/Linear_regression.svg/438px-Linear_regression.svg.png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844" y="3718613"/>
            <a:ext cx="4581200" cy="30227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Объект 2"/>
          <p:cNvSpPr>
            <a:spLocks noGrp="1"/>
          </p:cNvSpPr>
          <p:nvPr>
            <p:ph idx="1"/>
          </p:nvPr>
        </p:nvSpPr>
        <p:spPr>
          <a:xfrm>
            <a:off x="838200" y="1286933"/>
            <a:ext cx="9578280" cy="54544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i="1" u="sng" dirty="0"/>
              <a:t>Вход (обучающая выборка)</a:t>
            </a:r>
            <a:r>
              <a:rPr lang="en-US" sz="2400" b="1" i="1" u="sng" dirty="0"/>
              <a:t>: </a:t>
            </a:r>
          </a:p>
          <a:p>
            <a:pPr marL="0" indent="0">
              <a:buNone/>
            </a:pPr>
            <a:r>
              <a:rPr lang="ru-RU" sz="2400" i="1" dirty="0"/>
              <a:t>Признаки</a:t>
            </a:r>
            <a:r>
              <a:rPr lang="en-US" sz="2400" i="1" dirty="0"/>
              <a:t> N </a:t>
            </a:r>
            <a:r>
              <a:rPr lang="ru-RU" sz="2400" i="1" dirty="0"/>
              <a:t>объектов с известными значениями прогнозируемого вещественного параметра объекта</a:t>
            </a:r>
            <a:endParaRPr lang="en-US" sz="2400" dirty="0"/>
          </a:p>
          <a:p>
            <a:pPr marL="0" indent="0">
              <a:buNone/>
            </a:pPr>
            <a:r>
              <a:rPr lang="ru-RU" sz="2400" b="1" i="1" u="sng" dirty="0"/>
              <a:t>Выход</a:t>
            </a:r>
            <a:r>
              <a:rPr lang="en-US" sz="2400" b="1" i="1" u="sng" dirty="0"/>
              <a:t>: </a:t>
            </a:r>
          </a:p>
          <a:p>
            <a:pPr marL="0" indent="0">
              <a:buNone/>
            </a:pPr>
            <a:r>
              <a:rPr lang="ru-RU" sz="2400" dirty="0"/>
              <a:t>Алгоритм, прогнозирующий значение вещественной величины по признакам объекта</a:t>
            </a:r>
          </a:p>
        </p:txBody>
      </p:sp>
    </p:spTree>
    <p:extLst>
      <p:ext uri="{BB962C8B-B14F-4D97-AF65-F5344CB8AC3E}">
        <p14:creationId xmlns:p14="http://schemas.microsoft.com/office/powerpoint/2010/main" val="2025753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 стрелкой 23"/>
          <p:cNvCxnSpPr>
            <a:endCxn id="8" idx="4"/>
          </p:cNvCxnSpPr>
          <p:nvPr/>
        </p:nvCxnSpPr>
        <p:spPr>
          <a:xfrm flipH="1" flipV="1">
            <a:off x="4727848" y="2924944"/>
            <a:ext cx="180020" cy="39604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7" idx="6"/>
          </p:cNvCxnSpPr>
          <p:nvPr/>
        </p:nvCxnSpPr>
        <p:spPr>
          <a:xfrm flipH="1" flipV="1">
            <a:off x="4439816" y="3068960"/>
            <a:ext cx="468052" cy="25202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0" idx="7"/>
          </p:cNvCxnSpPr>
          <p:nvPr/>
        </p:nvCxnSpPr>
        <p:spPr>
          <a:xfrm flipH="1">
            <a:off x="4613659" y="3320989"/>
            <a:ext cx="294210" cy="15019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endCxn id="20" idx="1"/>
          </p:cNvCxnSpPr>
          <p:nvPr/>
        </p:nvCxnSpPr>
        <p:spPr>
          <a:xfrm>
            <a:off x="4907869" y="3356993"/>
            <a:ext cx="78185" cy="4742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13" idx="1"/>
          </p:cNvCxnSpPr>
          <p:nvPr/>
        </p:nvCxnSpPr>
        <p:spPr>
          <a:xfrm>
            <a:off x="4907869" y="3320989"/>
            <a:ext cx="582241" cy="30259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14" idx="2"/>
          </p:cNvCxnSpPr>
          <p:nvPr/>
        </p:nvCxnSpPr>
        <p:spPr>
          <a:xfrm flipV="1">
            <a:off x="4907868" y="3212976"/>
            <a:ext cx="540060" cy="10801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Взвешенный</a:t>
            </a:r>
            <a:r>
              <a:rPr lang="en-US" dirty="0"/>
              <a:t> </a:t>
            </a:r>
            <a:r>
              <a:rPr lang="en-US" dirty="0" err="1"/>
              <a:t>kNN</a:t>
            </a:r>
            <a:r>
              <a:rPr lang="ru-RU" dirty="0"/>
              <a:t> для регрессии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 </a:t>
            </a:r>
            <a:r>
              <a:rPr lang="en-US" dirty="0"/>
              <a:t>(k = 6):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143672" y="306896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3359696" y="2780928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3503712" y="3284984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4151784" y="2924944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4583832" y="2636912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4367808" y="342900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927648" y="4077072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2855640" y="342900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447928" y="358140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47928" y="306896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5951984" y="2924944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6023992" y="378904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4511824" y="4293096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18" name="Овал 17"/>
          <p:cNvSpPr/>
          <p:nvPr/>
        </p:nvSpPr>
        <p:spPr>
          <a:xfrm>
            <a:off x="3935760" y="3861048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19" name="Овал 18"/>
          <p:cNvSpPr/>
          <p:nvPr/>
        </p:nvSpPr>
        <p:spPr>
          <a:xfrm>
            <a:off x="3575720" y="4221088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ru-RU" dirty="0"/>
          </a:p>
        </p:txBody>
      </p:sp>
      <p:sp>
        <p:nvSpPr>
          <p:cNvPr id="20" name="Овал 19"/>
          <p:cNvSpPr/>
          <p:nvPr/>
        </p:nvSpPr>
        <p:spPr>
          <a:xfrm>
            <a:off x="4943872" y="378904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007768" y="2420888"/>
            <a:ext cx="1800200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3873" y="2996952"/>
            <a:ext cx="2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4727848" y="23488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(2)</a:t>
            </a:r>
            <a:endParaRPr lang="ru-RU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4295800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(1)</a:t>
            </a:r>
            <a:endParaRPr lang="ru-RU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151784" y="262762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(3)</a:t>
            </a:r>
            <a:endParaRPr lang="ru-RU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4655840" y="386104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(4)</a:t>
            </a:r>
            <a:endParaRPr lang="ru-RU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303912" y="270892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(5)</a:t>
            </a:r>
            <a:endParaRPr lang="ru-RU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47928" y="377974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(6)</a:t>
            </a:r>
            <a:endParaRPr lang="ru-RU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636568" y="2384178"/>
            <a:ext cx="4139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Веса можно определить как функцию от соседа или его номера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	w(x</a:t>
            </a:r>
            <a:r>
              <a:rPr lang="en-US" baseline="-25000" dirty="0"/>
              <a:t>(i)</a:t>
            </a:r>
            <a:r>
              <a:rPr lang="en-US" dirty="0"/>
              <a:t>) = w(i)</a:t>
            </a:r>
          </a:p>
          <a:p>
            <a:endParaRPr lang="en-US" dirty="0"/>
          </a:p>
          <a:p>
            <a:r>
              <a:rPr lang="ru-RU" dirty="0"/>
              <a:t>или как функцию расстояния:</a:t>
            </a:r>
            <a:endParaRPr lang="en-US" dirty="0"/>
          </a:p>
          <a:p>
            <a:endParaRPr lang="en-US" dirty="0"/>
          </a:p>
          <a:p>
            <a:r>
              <a:rPr lang="en-US" dirty="0"/>
              <a:t>	w(x(i)) = w(d(x, x</a:t>
            </a:r>
            <a:r>
              <a:rPr lang="en-US" baseline="-25000" dirty="0"/>
              <a:t>(i)</a:t>
            </a:r>
            <a:r>
              <a:rPr lang="en-US" dirty="0"/>
              <a:t>))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3592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Прямая со стрелкой 23"/>
          <p:cNvCxnSpPr>
            <a:endCxn id="8" idx="4"/>
          </p:cNvCxnSpPr>
          <p:nvPr/>
        </p:nvCxnSpPr>
        <p:spPr>
          <a:xfrm flipH="1" flipV="1">
            <a:off x="4727848" y="2924944"/>
            <a:ext cx="180020" cy="396044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>
            <a:endCxn id="7" idx="6"/>
          </p:cNvCxnSpPr>
          <p:nvPr/>
        </p:nvCxnSpPr>
        <p:spPr>
          <a:xfrm flipH="1" flipV="1">
            <a:off x="4439816" y="3068960"/>
            <a:ext cx="468052" cy="252028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>
            <a:endCxn id="10" idx="7"/>
          </p:cNvCxnSpPr>
          <p:nvPr/>
        </p:nvCxnSpPr>
        <p:spPr>
          <a:xfrm flipH="1">
            <a:off x="4613659" y="3320989"/>
            <a:ext cx="294210" cy="15019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endCxn id="20" idx="1"/>
          </p:cNvCxnSpPr>
          <p:nvPr/>
        </p:nvCxnSpPr>
        <p:spPr>
          <a:xfrm>
            <a:off x="4907869" y="3356993"/>
            <a:ext cx="78185" cy="474229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>
            <a:endCxn id="13" idx="1"/>
          </p:cNvCxnSpPr>
          <p:nvPr/>
        </p:nvCxnSpPr>
        <p:spPr>
          <a:xfrm>
            <a:off x="4907869" y="3320989"/>
            <a:ext cx="582241" cy="302593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endCxn id="14" idx="2"/>
          </p:cNvCxnSpPr>
          <p:nvPr/>
        </p:nvCxnSpPr>
        <p:spPr>
          <a:xfrm flipV="1">
            <a:off x="4907868" y="3212976"/>
            <a:ext cx="540060" cy="108012"/>
          </a:xfrm>
          <a:prstGeom prst="straightConnector1">
            <a:avLst/>
          </a:prstGeom>
          <a:ln w="222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Взвешенный</a:t>
            </a:r>
            <a:r>
              <a:rPr lang="en-US" dirty="0"/>
              <a:t> </a:t>
            </a:r>
            <a:r>
              <a:rPr lang="en-US" dirty="0" err="1"/>
              <a:t>kNN</a:t>
            </a:r>
            <a:r>
              <a:rPr lang="ru-RU" dirty="0"/>
              <a:t> для регрессии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Пример </a:t>
            </a:r>
            <a:r>
              <a:rPr lang="en-US" dirty="0"/>
              <a:t>(k = 6):</a:t>
            </a:r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3143672" y="306896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ru-RU" dirty="0"/>
          </a:p>
        </p:txBody>
      </p:sp>
      <p:sp>
        <p:nvSpPr>
          <p:cNvPr id="5" name="Овал 4"/>
          <p:cNvSpPr/>
          <p:nvPr/>
        </p:nvSpPr>
        <p:spPr>
          <a:xfrm>
            <a:off x="3359696" y="2780928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6" name="Овал 5"/>
          <p:cNvSpPr/>
          <p:nvPr/>
        </p:nvSpPr>
        <p:spPr>
          <a:xfrm>
            <a:off x="3503712" y="3284984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7" name="Овал 6"/>
          <p:cNvSpPr/>
          <p:nvPr/>
        </p:nvSpPr>
        <p:spPr>
          <a:xfrm>
            <a:off x="4151784" y="2924944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8" name="Овал 7"/>
          <p:cNvSpPr/>
          <p:nvPr/>
        </p:nvSpPr>
        <p:spPr>
          <a:xfrm>
            <a:off x="4583832" y="2636912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10" name="Овал 9"/>
          <p:cNvSpPr/>
          <p:nvPr/>
        </p:nvSpPr>
        <p:spPr>
          <a:xfrm>
            <a:off x="4367808" y="342900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11" name="Овал 10"/>
          <p:cNvSpPr/>
          <p:nvPr/>
        </p:nvSpPr>
        <p:spPr>
          <a:xfrm>
            <a:off x="2927648" y="4077072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12" name="Овал 11"/>
          <p:cNvSpPr/>
          <p:nvPr/>
        </p:nvSpPr>
        <p:spPr>
          <a:xfrm>
            <a:off x="2855640" y="342900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  <a:endParaRPr lang="ru-RU" dirty="0"/>
          </a:p>
        </p:txBody>
      </p:sp>
      <p:sp>
        <p:nvSpPr>
          <p:cNvPr id="13" name="Овал 12"/>
          <p:cNvSpPr/>
          <p:nvPr/>
        </p:nvSpPr>
        <p:spPr>
          <a:xfrm>
            <a:off x="5447928" y="358140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sp>
        <p:nvSpPr>
          <p:cNvPr id="14" name="Овал 13"/>
          <p:cNvSpPr/>
          <p:nvPr/>
        </p:nvSpPr>
        <p:spPr>
          <a:xfrm>
            <a:off x="5447928" y="306896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ru-RU" dirty="0"/>
          </a:p>
        </p:txBody>
      </p:sp>
      <p:sp>
        <p:nvSpPr>
          <p:cNvPr id="15" name="Овал 14"/>
          <p:cNvSpPr/>
          <p:nvPr/>
        </p:nvSpPr>
        <p:spPr>
          <a:xfrm>
            <a:off x="5951984" y="2924944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16" name="Овал 15"/>
          <p:cNvSpPr/>
          <p:nvPr/>
        </p:nvSpPr>
        <p:spPr>
          <a:xfrm>
            <a:off x="6023992" y="378904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ru-RU" dirty="0"/>
          </a:p>
        </p:txBody>
      </p:sp>
      <p:sp>
        <p:nvSpPr>
          <p:cNvPr id="17" name="Овал 16"/>
          <p:cNvSpPr/>
          <p:nvPr/>
        </p:nvSpPr>
        <p:spPr>
          <a:xfrm>
            <a:off x="4511824" y="4293096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18" name="Овал 17"/>
          <p:cNvSpPr/>
          <p:nvPr/>
        </p:nvSpPr>
        <p:spPr>
          <a:xfrm>
            <a:off x="3935760" y="3861048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  <a:endParaRPr lang="ru-RU" dirty="0"/>
          </a:p>
        </p:txBody>
      </p:sp>
      <p:sp>
        <p:nvSpPr>
          <p:cNvPr id="19" name="Овал 18"/>
          <p:cNvSpPr/>
          <p:nvPr/>
        </p:nvSpPr>
        <p:spPr>
          <a:xfrm>
            <a:off x="3575720" y="4221088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  <a:endParaRPr lang="ru-RU" dirty="0"/>
          </a:p>
        </p:txBody>
      </p:sp>
      <p:sp>
        <p:nvSpPr>
          <p:cNvPr id="20" name="Овал 19"/>
          <p:cNvSpPr/>
          <p:nvPr/>
        </p:nvSpPr>
        <p:spPr>
          <a:xfrm>
            <a:off x="4943872" y="3789040"/>
            <a:ext cx="288032" cy="288032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ru-RU" dirty="0"/>
          </a:p>
        </p:txBody>
      </p:sp>
      <p:sp>
        <p:nvSpPr>
          <p:cNvPr id="21" name="Овал 20"/>
          <p:cNvSpPr/>
          <p:nvPr/>
        </p:nvSpPr>
        <p:spPr>
          <a:xfrm>
            <a:off x="4799856" y="3212976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Овал 21"/>
          <p:cNvSpPr/>
          <p:nvPr/>
        </p:nvSpPr>
        <p:spPr>
          <a:xfrm>
            <a:off x="4007768" y="2420888"/>
            <a:ext cx="1800200" cy="1800200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43873" y="2996952"/>
            <a:ext cx="223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ru-RU" dirty="0"/>
          </a:p>
        </p:txBody>
      </p:sp>
      <p:sp>
        <p:nvSpPr>
          <p:cNvPr id="42" name="TextBox 41"/>
          <p:cNvSpPr txBox="1"/>
          <p:nvPr/>
        </p:nvSpPr>
        <p:spPr>
          <a:xfrm>
            <a:off x="4727848" y="234888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(2)</a:t>
            </a:r>
            <a:endParaRPr lang="ru-RU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4295800" y="363573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(1)</a:t>
            </a:r>
            <a:endParaRPr lang="ru-RU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4151784" y="262762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(3)</a:t>
            </a:r>
            <a:endParaRPr lang="ru-RU" baseline="-25000" dirty="0"/>
          </a:p>
        </p:txBody>
      </p:sp>
      <p:sp>
        <p:nvSpPr>
          <p:cNvPr id="45" name="TextBox 44"/>
          <p:cNvSpPr txBox="1"/>
          <p:nvPr/>
        </p:nvSpPr>
        <p:spPr>
          <a:xfrm>
            <a:off x="4655840" y="386104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(4)</a:t>
            </a:r>
            <a:endParaRPr lang="ru-RU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5303912" y="2708920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(5)</a:t>
            </a:r>
            <a:endParaRPr lang="ru-RU" baseline="-25000" dirty="0"/>
          </a:p>
        </p:txBody>
      </p:sp>
      <p:sp>
        <p:nvSpPr>
          <p:cNvPr id="47" name="TextBox 46"/>
          <p:cNvSpPr txBox="1"/>
          <p:nvPr/>
        </p:nvSpPr>
        <p:spPr>
          <a:xfrm>
            <a:off x="5447928" y="377974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(6)</a:t>
            </a:r>
            <a:endParaRPr lang="ru-RU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6636568" y="2384178"/>
            <a:ext cx="41399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Веса можно определить как функцию от соседа или его номера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	w(x</a:t>
            </a:r>
            <a:r>
              <a:rPr lang="en-US" baseline="-25000" dirty="0"/>
              <a:t>(i)</a:t>
            </a:r>
            <a:r>
              <a:rPr lang="en-US" dirty="0"/>
              <a:t>) = w(i)</a:t>
            </a:r>
          </a:p>
          <a:p>
            <a:endParaRPr lang="en-US" dirty="0"/>
          </a:p>
          <a:p>
            <a:r>
              <a:rPr lang="ru-RU" dirty="0"/>
              <a:t>или как функцию расстояния:</a:t>
            </a:r>
            <a:endParaRPr lang="en-US" dirty="0"/>
          </a:p>
          <a:p>
            <a:endParaRPr lang="en-US" dirty="0"/>
          </a:p>
          <a:p>
            <a:r>
              <a:rPr lang="en-US" dirty="0"/>
              <a:t>	w(x(i)) = w(d(x, x</a:t>
            </a:r>
            <a:r>
              <a:rPr lang="en-US" baseline="-25000" dirty="0"/>
              <a:t>(i)</a:t>
            </a:r>
            <a:r>
              <a:rPr lang="en-US" dirty="0"/>
              <a:t>))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639616" y="4940536"/>
                <a:ext cx="6840760" cy="576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>
                            <a:latin typeface="Cambria Math"/>
                          </a:rPr>
                          <m:t>4 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+ 4</m:t>
                        </m:r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 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/>
                          </a:rPr>
                          <m:t> 5</m:t>
                        </m:r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∙ 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 + 4</m:t>
                        </m:r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∙ 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+ 3</m:t>
                        </m:r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3</m:t>
                        </m:r>
                        <m:r>
                          <a:rPr lang="en-US" i="1" dirty="0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∙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(1)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(2)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(3)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(4)</m:t>
                        </m:r>
                        <m:r>
                          <m:rPr>
                            <m:nor/>
                          </m:rPr>
                          <a:rPr lang="en-US" dirty="0"/>
                          <m:t>) 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(5)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a:rPr lang="en-US" i="1" dirty="0">
                            <a:latin typeface="Cambria Math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w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x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(6)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940536"/>
                <a:ext cx="6840760" cy="576696"/>
              </a:xfrm>
              <a:prstGeom prst="rect">
                <a:avLst/>
              </a:prstGeom>
              <a:blipFill rotWithShape="1">
                <a:blip r:embed="rId2"/>
                <a:stretch>
                  <a:fillRect l="-7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Овал 70"/>
          <p:cNvSpPr/>
          <p:nvPr/>
        </p:nvSpPr>
        <p:spPr>
          <a:xfrm>
            <a:off x="2423592" y="5120872"/>
            <a:ext cx="216024" cy="216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ru-RU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209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/>
          <a:srcRect t="13206"/>
          <a:stretch/>
        </p:blipFill>
        <p:spPr>
          <a:xfrm>
            <a:off x="838200" y="1690688"/>
            <a:ext cx="9172613" cy="3942000"/>
          </a:xfrm>
          <a:prstGeom prst="rect">
            <a:avLst/>
          </a:prstGeom>
        </p:spPr>
      </p:pic>
      <p:cxnSp>
        <p:nvCxnSpPr>
          <p:cNvPr id="6" name="Прямая соединительная линия 5"/>
          <p:cNvCxnSpPr/>
          <p:nvPr/>
        </p:nvCxnSpPr>
        <p:spPr>
          <a:xfrm flipV="1">
            <a:off x="4334933" y="2116667"/>
            <a:ext cx="4572000" cy="1422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9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1267" y="2668058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Кредитный </a:t>
            </a:r>
            <a:r>
              <a:rPr lang="ru-RU" dirty="0" err="1"/>
              <a:t>скоринг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9470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412776"/>
                <a:ext cx="8229600" cy="5069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/>
                        </a:rPr>
                        <m:t>Модель</m:t>
                      </m:r>
                      <m:r>
                        <a:rPr lang="en-US" b="0" i="1" smtClean="0">
                          <a:latin typeface="Cambria Math"/>
                        </a:rPr>
                        <m:t>: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=&lt;</m:t>
                      </m:r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&gt; 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412776"/>
                <a:ext cx="8229600" cy="5069160"/>
              </a:xfrm>
              <a:blipFill rotWithShape="0">
                <a:blip r:embed="rId2"/>
                <a:stretch>
                  <a:fillRect t="-2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048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1981200" y="1412776"/>
                <a:ext cx="8229600" cy="5069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/>
                        </a:rPr>
                        <m:t>Модель</m:t>
                      </m:r>
                      <m:r>
                        <a:rPr lang="en-US" b="0" i="1" smtClean="0">
                          <a:latin typeface="Cambria Math"/>
                        </a:rPr>
                        <m:t>: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=&lt;</m:t>
                      </m:r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&gt; 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ru-RU" b="0" dirty="0"/>
              </a:p>
              <a:p>
                <a:pPr marL="0" indent="0" algn="ctr">
                  <a:buNone/>
                </a:pPr>
                <a:r>
                  <a:rPr lang="ru-RU" b="0" dirty="0"/>
                  <a:t>Если добавить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=1: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=&lt;</m:t>
                      </m:r>
                      <m:r>
                        <a:rPr lang="en-US" i="1">
                          <a:latin typeface="Cambria Math"/>
                        </a:rPr>
                        <m:t>𝑤</m:t>
                      </m:r>
                      <m:r>
                        <a:rPr lang="en-US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&gt;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baseline="30000" smtClean="0">
                          <a:latin typeface="Cambria Math"/>
                        </a:rPr>
                        <m:t>𝑇</m:t>
                      </m:r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i="1" dirty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 baseline="30000">
                          <a:latin typeface="Cambria Math"/>
                        </a:rPr>
                        <m:t>𝑇</m:t>
                      </m:r>
                      <m:r>
                        <a:rPr lang="en-US" i="1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 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i="1" baseline="30000">
                          <a:latin typeface="Cambria Math"/>
                        </a:rPr>
                        <m:t>𝑇</m:t>
                      </m:r>
                      <m:r>
                        <a:rPr lang="en-US" i="1">
                          <a:latin typeface="Cambria Math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81200" y="1412776"/>
                <a:ext cx="8229600" cy="5069160"/>
              </a:xfrm>
              <a:blipFill rotWithShape="0">
                <a:blip r:embed="rId2"/>
                <a:stretch>
                  <a:fillRect t="-2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5306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Матричная запись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31705" y="1722579"/>
                <a:ext cx="5877443" cy="20099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ru-RU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48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  <m:r>
                                  <m:rPr>
                                    <m:nor/>
                                  </m:rPr>
                                  <a:rPr lang="en-US" sz="4800" i="1" dirty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e>
                            </m:eqArr>
                          </m:num>
                          <m:den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ru-RU" sz="4800" i="1"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ru-RU" sz="4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ru-RU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latin typeface="Cambria Math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acc>
                                  <m:accPr>
                                    <m:chr m:val="̂"/>
                                    <m:ctrlPr>
                                      <a:rPr lang="ru-RU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4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800" i="1">
                                            <a:latin typeface="Cambria Math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4800" i="1">
                                            <a:latin typeface="Cambria Math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  <m:e>
                                <m:r>
                                  <a:rPr lang="en-US" sz="48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  <m:r>
                                  <m:rPr>
                                    <m:nor/>
                                  </m:rPr>
                                  <a:rPr lang="en-US" sz="4800" i="1" dirty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e>
                            </m:eqArr>
                          </m:num>
                          <m:den>
                            <m:acc>
                              <m:accPr>
                                <m:chr m:val="̂"/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latin typeface="Cambria Math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acc>
                          </m:den>
                        </m:f>
                      </m:e>
                    </m:d>
                  </m:oMath>
                </a14:m>
                <a:r>
                  <a:rPr lang="en-US" sz="4800" dirty="0"/>
                  <a:t>=</a:t>
                </a:r>
                <a:r>
                  <a:rPr lang="ru-RU" sz="48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ru-RU" sz="4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eqArr>
                              <m:eqArrPr>
                                <m:ctrlPr>
                                  <a:rPr lang="ru-RU" sz="48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4800" i="1" baseline="30000">
                                    <a:latin typeface="Cambria Math"/>
                                  </a:rPr>
                                  <m:t>𝑇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4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i="1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800" i="1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4800" i="1" baseline="30000">
                                    <a:latin typeface="Cambria Math"/>
                                  </a:rPr>
                                  <m:t>𝑇</m:t>
                                </m:r>
                              </m:e>
                              <m:e>
                                <m:r>
                                  <a:rPr lang="en-US" sz="4800" i="1">
                                    <a:latin typeface="Cambria Math"/>
                                    <a:ea typeface="Cambria Math"/>
                                  </a:rPr>
                                  <m:t>⋯</m:t>
                                </m:r>
                                <m:r>
                                  <m:rPr>
                                    <m:nor/>
                                  </m:rPr>
                                  <a:rPr lang="en-US" sz="4800" i="1" dirty="0">
                                    <a:latin typeface="Cambria Math"/>
                                    <a:ea typeface="Cambria Math"/>
                                  </a:rPr>
                                  <m:t> </m:t>
                                </m:r>
                              </m:e>
                            </m:eqArr>
                          </m:num>
                          <m:den>
                            <m:sSub>
                              <m:sSubPr>
                                <m:ctrlPr>
                                  <a:rPr lang="en-US" sz="4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800" i="1">
                                    <a:latin typeface="Cambria Math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sz="4800" i="1" baseline="30000">
                                <a:latin typeface="Cambria Math"/>
                              </a:rPr>
                              <m:t>𝑇</m:t>
                            </m:r>
                          </m:den>
                        </m:f>
                      </m:e>
                    </m:d>
                    <m:r>
                      <a:rPr lang="en-US" sz="4800" i="1">
                        <a:latin typeface="Cambria Math"/>
                      </a:rPr>
                      <m:t>𝑤</m:t>
                    </m:r>
                  </m:oMath>
                </a14:m>
                <a:endParaRPr lang="ru-RU" sz="4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1722579"/>
                <a:ext cx="5877443" cy="200997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71374" y="4605809"/>
                <a:ext cx="352839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/>
                        </a:rPr>
                        <m:t>𝑦</m:t>
                      </m:r>
                      <m:r>
                        <a:rPr lang="en-US" sz="4400" i="1">
                          <a:latin typeface="Cambria Math"/>
                        </a:rPr>
                        <m:t> ≈ </m:t>
                      </m:r>
                      <m:acc>
                        <m:accPr>
                          <m:chr m:val="̂"/>
                          <m:ctrlPr>
                            <a:rPr lang="en-US" sz="4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440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</m:acc>
                      <m:r>
                        <a:rPr lang="en-US" sz="4400" i="1">
                          <a:latin typeface="Cambria Math"/>
                        </a:rPr>
                        <m:t>=</m:t>
                      </m:r>
                      <m:r>
                        <a:rPr lang="en-US" sz="4400" i="1">
                          <a:latin typeface="Cambria Math"/>
                        </a:rPr>
                        <m:t>𝐹𝑤</m:t>
                      </m:r>
                    </m:oMath>
                  </m:oMathPara>
                </a14:m>
                <a:endParaRPr lang="ru-RU" sz="4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374" y="4605808"/>
                <a:ext cx="3528392" cy="76944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Соединительная линия уступом 7"/>
          <p:cNvCxnSpPr/>
          <p:nvPr/>
        </p:nvCxnSpPr>
        <p:spPr>
          <a:xfrm rot="16200000" flipV="1">
            <a:off x="4079777" y="3861048"/>
            <a:ext cx="936104" cy="792089"/>
          </a:xfrm>
          <a:prstGeom prst="bentConnector3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Соединительная линия уступом 9"/>
          <p:cNvCxnSpPr>
            <a:stCxn id="6" idx="0"/>
          </p:cNvCxnSpPr>
          <p:nvPr/>
        </p:nvCxnSpPr>
        <p:spPr>
          <a:xfrm rot="16200000" flipV="1">
            <a:off x="5807401" y="4077639"/>
            <a:ext cx="744760" cy="311578"/>
          </a:xfrm>
          <a:prstGeom prst="bentConnector3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ная линия уступом 11"/>
          <p:cNvCxnSpPr/>
          <p:nvPr/>
        </p:nvCxnSpPr>
        <p:spPr>
          <a:xfrm rot="5400000" flipH="1" flipV="1">
            <a:off x="7163780" y="3945396"/>
            <a:ext cx="816768" cy="504056"/>
          </a:xfrm>
          <a:prstGeom prst="bentConnector3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967893" y="5517233"/>
                <a:ext cx="4524764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𝑤</m:t>
                      </m:r>
                      <m:r>
                        <a:rPr lang="en-US" sz="3200" i="1">
                          <a:latin typeface="Cambria Math"/>
                        </a:rPr>
                        <m:t>=</m:t>
                      </m:r>
                      <m:r>
                        <a:rPr lang="en-US" sz="3200" i="1">
                          <a:latin typeface="Cambria Math"/>
                        </a:rPr>
                        <m:t>𝑎𝑟𝑔𝑚𝑖𝑛𝑤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𝑦</m:t>
                          </m:r>
                          <m:r>
                            <a:rPr lang="en-US" sz="3200" i="1">
                              <a:latin typeface="Cambria Math"/>
                            </a:rPr>
                            <m:t> − </m:t>
                          </m:r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sz="3200" i="1" baseline="3000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ru-RU" sz="3200" baseline="30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893" y="5517232"/>
                <a:ext cx="4423775" cy="57342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2283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Веса признаков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87689" y="1732884"/>
                <a:ext cx="6018827" cy="1048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/>
                            </a:rPr>
                            <m:t>𝜕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3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3200" i="1">
                                  <a:latin typeface="Cambria Math"/>
                                </a:rPr>
                                <m:t>𝐹𝑤</m:t>
                              </m:r>
                            </m:e>
                          </m:d>
                          <m:r>
                            <a:rPr lang="en-US" sz="3200" i="1" baseline="3000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3200" i="1">
                              <a:latin typeface="Cambria Math"/>
                            </a:rPr>
                            <m:t>𝜕</m:t>
                          </m:r>
                          <m:r>
                            <a:rPr lang="en-US" sz="3200" i="1">
                              <a:latin typeface="Cambria Math"/>
                            </a:rPr>
                            <m:t>𝑤</m:t>
                          </m:r>
                        </m:den>
                      </m:f>
                      <m:r>
                        <a:rPr lang="en-US" sz="3200" i="1">
                          <a:latin typeface="Cambria Math"/>
                        </a:rPr>
                        <m:t>=2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/>
                            </a:rPr>
                            <m:t>𝑦</m:t>
                          </m:r>
                          <m:r>
                            <a:rPr lang="en-US" sz="3200" i="1">
                              <a:latin typeface="Cambria Math"/>
                            </a:rPr>
                            <m:t> −</m:t>
                          </m:r>
                          <m:r>
                            <a:rPr lang="en-US" sz="3200" i="1">
                              <a:latin typeface="Cambria Math"/>
                            </a:rPr>
                            <m:t>𝐹𝑤</m:t>
                          </m:r>
                        </m:e>
                      </m:d>
                      <m:r>
                        <a:rPr lang="en-US" sz="32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1732884"/>
                <a:ext cx="6018827" cy="10480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786793" y="2916234"/>
                <a:ext cx="25662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latin typeface="Cambria Math"/>
                        </a:rPr>
                        <m:t>𝐹𝑤</m:t>
                      </m:r>
                      <m:r>
                        <a:rPr lang="en-US" sz="32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792" y="2916233"/>
                <a:ext cx="2566215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49906" y="3933057"/>
                <a:ext cx="3330271" cy="584775"/>
              </a:xfrm>
              <a:prstGeom prst="rect">
                <a:avLst/>
              </a:prstGeom>
              <a:noFill/>
              <a:ln w="2222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𝑤</m:t>
                      </m:r>
                      <m:r>
                        <a:rPr lang="en-US" sz="32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3200" i="1">
                              <a:latin typeface="Cambria Math"/>
                            </a:rPr>
                            <m:t>𝐹</m:t>
                          </m:r>
                          <m:r>
                            <a:rPr lang="en-US" sz="3200" i="1">
                              <a:latin typeface="Cambria Math"/>
                            </a:rPr>
                            <m:t>)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sz="3200" i="1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US" sz="3200" i="1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ru-RU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905" y="3933056"/>
                <a:ext cx="3330271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2222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7328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1267" y="266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III. </a:t>
            </a:r>
            <a:r>
              <a:rPr lang="ru-RU" dirty="0"/>
              <a:t>Идеи часто используемых методов</a:t>
            </a:r>
          </a:p>
        </p:txBody>
      </p:sp>
    </p:spTree>
    <p:extLst>
      <p:ext uri="{BB962C8B-B14F-4D97-AF65-F5344CB8AC3E}">
        <p14:creationId xmlns:p14="http://schemas.microsoft.com/office/powerpoint/2010/main" val="14050972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Линейные модели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/>
          <a:srcRect t="13206"/>
          <a:stretch/>
        </p:blipFill>
        <p:spPr>
          <a:xfrm>
            <a:off x="838200" y="1690688"/>
            <a:ext cx="9172613" cy="3942000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 flipV="1">
            <a:off x="4334933" y="2116667"/>
            <a:ext cx="4572000" cy="1422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044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Решающие деревья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4" y="1955798"/>
            <a:ext cx="4862513" cy="4592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88926" y="1475244"/>
                <a:ext cx="98033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926" y="1475244"/>
                <a:ext cx="980339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Прямоугольник 5"/>
          <p:cNvSpPr/>
          <p:nvPr/>
        </p:nvSpPr>
        <p:spPr>
          <a:xfrm>
            <a:off x="6343650" y="3743326"/>
            <a:ext cx="1014413" cy="32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5951935" y="5888042"/>
            <a:ext cx="1014413" cy="32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576760" y="5888042"/>
            <a:ext cx="1014413" cy="32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562347" y="4840292"/>
            <a:ext cx="1014413" cy="3286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/>
          <p:cNvCxnSpPr/>
          <p:nvPr/>
        </p:nvCxnSpPr>
        <p:spPr>
          <a:xfrm>
            <a:off x="5887639" y="1906131"/>
            <a:ext cx="0" cy="379869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710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Ансамбли решающих деревьев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7" y="1333503"/>
            <a:ext cx="8534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792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Нейронные сети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1690688"/>
            <a:ext cx="650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094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Нейронные сети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8"/>
            <a:ext cx="9144000" cy="448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8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Выдача кредита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976" y="2383854"/>
            <a:ext cx="759142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5560" y="140348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German credit data set (UCI </a:t>
            </a:r>
            <a:r>
              <a:rPr lang="ru-RU" dirty="0" err="1"/>
              <a:t>репозиторий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135560" y="1988840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Обучающая выборка</a:t>
            </a:r>
          </a:p>
        </p:txBody>
      </p:sp>
    </p:spTree>
    <p:extLst>
      <p:ext uri="{BB962C8B-B14F-4D97-AF65-F5344CB8AC3E}">
        <p14:creationId xmlns:p14="http://schemas.microsoft.com/office/powerpoint/2010/main" val="7116456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Нейронные сети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4" y="2125280"/>
            <a:ext cx="11515812" cy="29827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0566" y="5360276"/>
            <a:ext cx="51395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GoogLeNet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10180140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1267" y="266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IV. </a:t>
            </a:r>
            <a:r>
              <a:rPr lang="ru-RU" dirty="0"/>
              <a:t>Задачи оптимизации в машинном обучении</a:t>
            </a:r>
          </a:p>
        </p:txBody>
      </p:sp>
    </p:spTree>
    <p:extLst>
      <p:ext uri="{BB962C8B-B14F-4D97-AF65-F5344CB8AC3E}">
        <p14:creationId xmlns:p14="http://schemas.microsoft.com/office/powerpoint/2010/main" val="1164107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b="0" dirty="0">
                    <a:latin typeface="Cambria Math"/>
                  </a:rPr>
                  <a:t> </a:t>
                </a:r>
                <a:r>
                  <a:rPr lang="ru-RU" b="0" dirty="0">
                    <a:latin typeface="Calibri" pitchFamily="34" charset="0"/>
                  </a:rPr>
                  <a:t>- точки, в которых известны значения некоторой величины: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…,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Мы строим</a:t>
                </a:r>
                <a:r>
                  <a:rPr lang="en-US" dirty="0"/>
                  <a:t> </a:t>
                </a:r>
                <a:r>
                  <a:rPr lang="ru-RU" dirty="0"/>
                  <a:t>прогнозирующий алгоритм: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Но что значит «примерно равно»?</a:t>
                </a:r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http://dic.academic.ru/pictures/wiki/files/76/Loess_curve_ru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75524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b="0" dirty="0">
                    <a:latin typeface="Cambria Math"/>
                  </a:rPr>
                  <a:t> </a:t>
                </a:r>
                <a:r>
                  <a:rPr lang="ru-RU" b="0" dirty="0">
                    <a:latin typeface="Calibri" pitchFamily="34" charset="0"/>
                  </a:rPr>
                  <a:t>- точки, в которых известны значения некоторой величины: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…,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Мы строим</a:t>
                </a:r>
                <a:r>
                  <a:rPr lang="en-US" dirty="0"/>
                  <a:t> </a:t>
                </a:r>
                <a:r>
                  <a:rPr lang="ru-RU" dirty="0"/>
                  <a:t>прогнозирующий алгоритм: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Но что значит «примерно равно»?</a:t>
                </a:r>
              </a:p>
              <a:p>
                <a:pPr marL="0" indent="0">
                  <a:buNone/>
                </a:pPr>
                <a:r>
                  <a:rPr lang="ru-RU" dirty="0"/>
                  <a:t>Например, это: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/>
                            </a:rPr>
                            <m:t> 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http://dic.academic.ru/pictures/wiki/files/76/Loess_curve_ru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://dic.academic.ru/pictures/wiki/files/76/Loess_curve_ru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023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регрессии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b="0" dirty="0">
                    <a:latin typeface="Cambria Math"/>
                  </a:rPr>
                  <a:t> </a:t>
                </a:r>
                <a:r>
                  <a:rPr lang="ru-RU" b="0" dirty="0">
                    <a:latin typeface="Calibri" pitchFamily="34" charset="0"/>
                  </a:rPr>
                  <a:t>- точки, в которых известны значения некоторой величины: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…,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Мы строим</a:t>
                </a:r>
                <a:r>
                  <a:rPr lang="en-US" dirty="0"/>
                  <a:t> </a:t>
                </a:r>
                <a:r>
                  <a:rPr lang="ru-RU" dirty="0"/>
                  <a:t>прогнозирующий алгоритм: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Но что значит «примерно равно»?</a:t>
                </a:r>
              </a:p>
              <a:p>
                <a:pPr marL="0" indent="0">
                  <a:buNone/>
                </a:pPr>
                <a:r>
                  <a:rPr lang="ru-RU" dirty="0"/>
                  <a:t>В общем случае: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/>
                          </m:sSup>
                          <m:r>
                            <a:rPr lang="en-US" b="0" i="1" smtClean="0">
                              <a:latin typeface="Cambria Math"/>
                            </a:rPr>
                            <m:t>→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http://dic.academic.ru/pictures/wiki/files/76/Loess_curve_ru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4" descr="http://dic.academic.ru/pictures/wiki/files/76/Loess_curve_ru.svg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50949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b="0" dirty="0">
                    <a:latin typeface="Cambria Math"/>
                  </a:rPr>
                  <a:t> </a:t>
                </a:r>
                <a:r>
                  <a:rPr lang="ru-RU" b="0" dirty="0">
                    <a:latin typeface="Calibri" pitchFamily="34" charset="0"/>
                  </a:rPr>
                  <a:t>- объекты, для которых известны их классы: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…,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Мы строим</a:t>
                </a:r>
                <a:r>
                  <a:rPr lang="en-US" dirty="0"/>
                  <a:t> </a:t>
                </a:r>
                <a:r>
                  <a:rPr lang="ru-RU" dirty="0"/>
                  <a:t>прогнозирующий алгоритм: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выразить то, что он должен угадывать класс как можно чаще?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http://dic.academic.ru/pictures/wiki/files/76/Loess_curve_ru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5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классификации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ru-RU" b="0" dirty="0">
                    <a:latin typeface="Cambria Math"/>
                  </a:rPr>
                  <a:t> </a:t>
                </a:r>
                <a:r>
                  <a:rPr lang="ru-RU" b="0" dirty="0">
                    <a:latin typeface="Calibri" pitchFamily="34" charset="0"/>
                  </a:rPr>
                  <a:t>- объекты, для которых известны их классы: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, …,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Мы строим</a:t>
                </a:r>
                <a:r>
                  <a:rPr lang="en-US" dirty="0"/>
                  <a:t> </a:t>
                </a:r>
                <a:r>
                  <a:rPr lang="ru-RU" dirty="0"/>
                  <a:t>прогнозирующий алгоритм: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latin typeface="Cambria Math"/>
                          <a:ea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Как выразить то, что он должен угадывать класс как можно чаще?</a:t>
                </a:r>
              </a:p>
              <a:p>
                <a:pPr marL="0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http://dic.academic.ru/pictures/wiki/files/76/Loess_curve_ru.svg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863752" y="5284750"/>
                <a:ext cx="4320480" cy="1312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ru-RU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latin typeface="Cambria Math"/>
                            </a:rPr>
                            <m:t>𝑖</m:t>
                          </m:r>
                          <m:r>
                            <a:rPr lang="en-US" sz="28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</a:rPr>
                            <m:t>𝑙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/>
                                </a:rPr>
                                <m:t>≠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𝑎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800" i="1">
                              <a:latin typeface="Cambria Math"/>
                            </a:rPr>
                            <m:t>→</m:t>
                          </m:r>
                          <m:r>
                            <a:rPr lang="en-US" sz="2800" i="1">
                              <a:latin typeface="Cambria Math"/>
                            </a:rPr>
                            <m:t>𝑚𝑖𝑛</m:t>
                          </m:r>
                        </m:e>
                      </m:nary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5284749"/>
                <a:ext cx="4320480" cy="1312603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5724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Сложный пример: исправление опечаток</a:t>
            </a:r>
          </a:p>
        </p:txBody>
      </p:sp>
      <p:pic>
        <p:nvPicPr>
          <p:cNvPr id="3074" name="Picture 2" descr="http://www.cnet.com/i/so/pc/ji_20195207_20195208_pc_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680" y="1628800"/>
            <a:ext cx="6048670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7644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Сложный пример: исправление опечаток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11624" y="1556792"/>
                <a:ext cx="6696744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𝑆𝑢𝑔𝑔𝑒𝑠𝑡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, …,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ru-RU" sz="2400" dirty="0"/>
              </a:p>
              <a:p>
                <a:endParaRPr lang="ru-RU" sz="2400" dirty="0"/>
              </a:p>
              <a:p>
                <a:r>
                  <a:rPr lang="ru-RU" sz="2400" dirty="0"/>
                  <a:t>В алгоритме есть параметры, которые когда-то были заданы «вручную»</a:t>
                </a:r>
                <a:r>
                  <a:rPr lang="en-US" sz="2400" dirty="0"/>
                  <a:t>.</a:t>
                </a:r>
                <a:r>
                  <a:rPr lang="ru-RU" sz="2400" dirty="0"/>
                  <a:t> Хочется настроить их так, чтобы </a:t>
                </a:r>
                <a:r>
                  <a:rPr lang="en-US" sz="2400" dirty="0"/>
                  <a:t>suggest </a:t>
                </a:r>
                <a:r>
                  <a:rPr lang="ru-RU" sz="2400" dirty="0"/>
                  <a:t>был как можно «адекватней».</a:t>
                </a:r>
              </a:p>
              <a:p>
                <a:endParaRPr lang="ru-RU" sz="2400" dirty="0"/>
              </a:p>
              <a:p>
                <a:r>
                  <a:rPr lang="ru-RU" sz="2400" dirty="0"/>
                  <a:t>Есть выборка:</a:t>
                </a:r>
              </a:p>
              <a:p>
                <a:r>
                  <a:rPr lang="en-US" sz="2400" dirty="0"/>
                  <a:t>w</a:t>
                </a:r>
                <a:r>
                  <a:rPr lang="ru-RU" sz="2400" dirty="0"/>
                  <a:t> </a:t>
                </a:r>
                <a:r>
                  <a:rPr lang="en-US" sz="2400" dirty="0"/>
                  <a:t>(</a:t>
                </a:r>
                <a:r>
                  <a:rPr lang="ru-RU" sz="2400" dirty="0"/>
                  <a:t>слово с опечаткой</a:t>
                </a:r>
                <a:r>
                  <a:rPr lang="en-US" sz="2400" dirty="0"/>
                  <a:t>)</a:t>
                </a:r>
                <a:r>
                  <a:rPr lang="ru-RU" sz="2400" dirty="0"/>
                  <a:t>, </a:t>
                </a:r>
                <a:r>
                  <a:rPr lang="en-US" sz="2400" dirty="0" err="1"/>
                  <a:t>cw</a:t>
                </a:r>
                <a:r>
                  <a:rPr lang="en-US" sz="2400" dirty="0"/>
                  <a:t>(</a:t>
                </a:r>
                <a:r>
                  <a:rPr lang="ru-RU" sz="2400" dirty="0"/>
                  <a:t>правильное написание</a:t>
                </a:r>
                <a:r>
                  <a:rPr lang="en-US" sz="2400" dirty="0"/>
                  <a:t>)</a:t>
                </a:r>
                <a:endParaRPr lang="ru-RU" sz="2400" dirty="0"/>
              </a:p>
              <a:p>
                <a:endParaRPr lang="ru-RU" sz="2400" dirty="0"/>
              </a:p>
              <a:p>
                <a:r>
                  <a:rPr lang="ru-RU" sz="2400" dirty="0"/>
                  <a:t>Как сформулировать «адекватность» </a:t>
                </a:r>
                <a:r>
                  <a:rPr lang="en-US" sz="2400" dirty="0"/>
                  <a:t>suggest’</a:t>
                </a:r>
                <a:r>
                  <a:rPr lang="ru-RU" sz="2400" dirty="0"/>
                  <a:t>а, как настроить параметры?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556792"/>
                <a:ext cx="6696744" cy="4154984"/>
              </a:xfrm>
              <a:prstGeom prst="rect">
                <a:avLst/>
              </a:prstGeom>
              <a:blipFill rotWithShape="1">
                <a:blip r:embed="rId2"/>
                <a:stretch>
                  <a:fillRect l="-1457" r="-1366" b="-23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0162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Сложный пример: исправление опечаток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11624" y="1556793"/>
                <a:ext cx="6696744" cy="3041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400" dirty="0"/>
                  <a:t>Возможное решение:</a:t>
                </a:r>
              </a:p>
              <a:p>
                <a:endParaRPr lang="ru-RU" sz="2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𝑆𝑢𝑔𝑔𝑒𝑠𝑡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𝑤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𝑃𝑜𝑠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/>
                                </a:rPr>
                                <m:t>, …,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𝑗</m:t>
                      </m:r>
                    </m:oMath>
                  </m:oMathPara>
                </a14:m>
                <a:endParaRPr lang="en-US" sz="2400" dirty="0"/>
              </a:p>
              <a:p>
                <a:endParaRPr lang="ru-RU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latin typeface="Cambria Math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400" i="1" dirty="0">
                              <a:latin typeface="Cambria Math"/>
                            </a:rPr>
                            <m:t>𝑙</m:t>
                          </m:r>
                        </m:sup>
                        <m:e>
                          <m:r>
                            <a:rPr lang="en-US" sz="2400" i="1" dirty="0">
                              <a:latin typeface="Cambria Math"/>
                            </a:rPr>
                            <m:t>𝑃𝑜𝑠</m:t>
                          </m:r>
                          <m:r>
                            <a:rPr lang="en-US" sz="2400" i="1" dirty="0">
                              <a:latin typeface="Cambria Math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/>
                            </a:rPr>
                            <m:t>𝑐</m:t>
                          </m:r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/>
                            </a:rPr>
                            <m:t>, </m:t>
                          </m:r>
                          <m:r>
                            <a:rPr lang="en-US" sz="2400" i="1" dirty="0">
                              <a:latin typeface="Cambria Math"/>
                            </a:rPr>
                            <m:t>𝑆𝑢𝑔𝑔𝑒𝑠𝑡</m:t>
                          </m:r>
                          <m:d>
                            <m:d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i="1" dirty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 dirty="0">
                              <a:latin typeface="Cambria Math"/>
                            </a:rPr>
                            <m:t>)</m:t>
                          </m:r>
                        </m:e>
                      </m:nary>
                      <m:r>
                        <a:rPr lang="en-US" sz="2400" i="1" dirty="0">
                          <a:latin typeface="Cambria Math"/>
                        </a:rPr>
                        <m:t>→</m:t>
                      </m:r>
                      <m:r>
                        <a:rPr lang="en-US" sz="2400" i="1" dirty="0">
                          <a:latin typeface="Cambria Math"/>
                        </a:rPr>
                        <m:t>𝑚𝑖𝑛</m:t>
                      </m:r>
                      <m:r>
                        <m:rPr>
                          <m:nor/>
                        </m:rPr>
                        <a:rPr lang="en-US" sz="2400" dirty="0"/>
                        <m:t>   </m:t>
                      </m:r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556792"/>
                <a:ext cx="6696744" cy="3041089"/>
              </a:xfrm>
              <a:prstGeom prst="rect">
                <a:avLst/>
              </a:prstGeom>
              <a:blipFill rotWithShape="1">
                <a:blip r:embed="rId2"/>
                <a:stretch>
                  <a:fillRect l="-1457" t="-16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67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Выдача кредита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976" y="2383854"/>
            <a:ext cx="759142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5560" y="140348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German credit data set (UCI </a:t>
            </a:r>
            <a:r>
              <a:rPr lang="ru-RU" dirty="0" err="1"/>
              <a:t>репозиторий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2768340" y="3573017"/>
            <a:ext cx="4695813" cy="203132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Attribute 1: </a:t>
            </a:r>
            <a:r>
              <a:rPr lang="en-US" dirty="0"/>
              <a:t>Status of existing checking account</a:t>
            </a:r>
            <a:br>
              <a:rPr lang="en-US" dirty="0"/>
            </a:br>
            <a:r>
              <a:rPr lang="en-US" dirty="0"/>
              <a:t>	1 :      ... &lt;    0 DM</a:t>
            </a:r>
            <a:br>
              <a:rPr lang="en-US" dirty="0"/>
            </a:br>
            <a:r>
              <a:rPr lang="en-US" dirty="0"/>
              <a:t>	2 : 0 &lt;= ... &lt;  200 DM</a:t>
            </a:r>
            <a:br>
              <a:rPr lang="en-US" dirty="0"/>
            </a:br>
            <a:r>
              <a:rPr lang="en-US" dirty="0"/>
              <a:t>	3 :      ... &gt;= 200 DM /</a:t>
            </a:r>
            <a:br>
              <a:rPr lang="en-US" dirty="0"/>
            </a:br>
            <a:r>
              <a:rPr lang="en-US" dirty="0"/>
              <a:t>	salary assignments for at least 1 year</a:t>
            </a:r>
            <a:br>
              <a:rPr lang="en-US" dirty="0"/>
            </a:br>
            <a:r>
              <a:rPr lang="en-US" dirty="0"/>
              <a:t>	4 : no checking account</a:t>
            </a:r>
            <a:endParaRPr lang="ru-RU" dirty="0"/>
          </a:p>
          <a:p>
            <a:endParaRPr lang="ru-RU" dirty="0"/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16200000" flipV="1">
            <a:off x="1919537" y="2708920"/>
            <a:ext cx="1152128" cy="576064"/>
          </a:xfrm>
          <a:prstGeom prst="bentConnector3">
            <a:avLst>
              <a:gd name="adj1" fmla="val 12558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00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Градиентные методы оптимизации</a:t>
            </a: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515534"/>
            <a:ext cx="86360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3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глобальной оптимизации</a:t>
            </a:r>
          </a:p>
        </p:txBody>
      </p:sp>
      <p:pic>
        <p:nvPicPr>
          <p:cNvPr id="4" name="Picture 2" descr="P(\overline{x^*}\to\overline{x_{i+1}}\mid\overline{x_i})=\left\{&#10;\begin{matrix}&#10;1, &amp; F(\overline{x^*})-F(\overline{x_i})&lt;0 \\&#10;\exp\left(-\dfrac{F(\overline{x^*})-F(\overline{x_i})}{Q_i}\right), &amp; {F(\overline{x^*})-F(\overline{x_i})\geqslant 0}&#10;\end{matrix}\right\}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342" y="4504867"/>
            <a:ext cx="9633595" cy="11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8723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Методы глобальной оптимизации</a:t>
            </a:r>
          </a:p>
        </p:txBody>
      </p:sp>
      <p:pic>
        <p:nvPicPr>
          <p:cNvPr id="4" name="Picture 2" descr="P(\overline{x^*}\to\overline{x_{i+1}}\mid\overline{x_i})=\left\{&#10;\begin{matrix}&#10;1, &amp; F(\overline{x^*})-F(\overline{x_i})&lt;0 \\&#10;\exp\left(-\dfrac{F(\overline{x^*})-F(\overline{x_i})}{Q_i}\right), &amp; {F(\overline{x^*})-F(\overline{x_i})\geqslant 0}&#10;\end{matrix}\right\}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342" y="4504867"/>
            <a:ext cx="9633595" cy="11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upload.wikimedia.org/wikipedia/commons/d/d5/Hill_Climbing_with_Simulated_Annealin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96" y="1690688"/>
            <a:ext cx="7314023" cy="235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460596" y="6396335"/>
            <a:ext cx="85813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4"/>
              </a:rPr>
              <a:t>https</a:t>
            </a:r>
            <a:r>
              <a:rPr lang="en-US" sz="2400">
                <a:hlinkClick r:id="rId4"/>
              </a:rPr>
              <a:t>://</a:t>
            </a:r>
            <a:r>
              <a:rPr lang="en-US" sz="2400" dirty="0">
                <a:hlinkClick r:id="rId4"/>
              </a:rPr>
              <a:t>ru.wikipedia.org/wiki/Алгоритм_имитации_отжига</a:t>
            </a:r>
            <a:r>
              <a:rPr lang="ru-RU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1267" y="266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V. </a:t>
            </a:r>
            <a:r>
              <a:rPr lang="ru-RU" dirty="0"/>
              <a:t>Переобучение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ru-RU" dirty="0" err="1"/>
              <a:t>недообучение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77474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Переобучение на примере регрессии</a:t>
            </a:r>
          </a:p>
        </p:txBody>
      </p:sp>
      <p:pic>
        <p:nvPicPr>
          <p:cNvPr id="4" name="Picture 6" descr="http://thomas-sourmail.net/papers_html/Assessment_Ms/img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984" y="1972832"/>
            <a:ext cx="4244032" cy="466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241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качества</a:t>
            </a:r>
          </a:p>
        </p:txBody>
      </p:sp>
      <p:pic>
        <p:nvPicPr>
          <p:cNvPr id="2050" name="Picture 2" descr="http://blogs.sas.com/content/jmp/files/2013/01/Cross-Valid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2132856"/>
            <a:ext cx="5562600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3313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K-Fold cross validation: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На картинке </a:t>
            </a:r>
            <a:r>
              <a:rPr lang="en-US" dirty="0"/>
              <a:t>k = 5, </a:t>
            </a:r>
            <a:r>
              <a:rPr lang="ru-RU" dirty="0"/>
              <a:t>обычно такое </a:t>
            </a:r>
            <a:r>
              <a:rPr lang="en-US" dirty="0"/>
              <a:t>k </a:t>
            </a:r>
            <a:r>
              <a:rPr lang="ru-RU" dirty="0"/>
              <a:t>и используют. Другие частые варианты – </a:t>
            </a:r>
            <a:r>
              <a:rPr lang="en-US" dirty="0"/>
              <a:t>3 </a:t>
            </a:r>
            <a:r>
              <a:rPr lang="ru-RU" dirty="0"/>
              <a:t>и 10.</a:t>
            </a:r>
          </a:p>
        </p:txBody>
      </p:sp>
      <p:pic>
        <p:nvPicPr>
          <p:cNvPr id="3074" name="Picture 2" descr="http://openi.nlm.nih.gov/imgs/512/123/3231381/3231381_sensors-11-04721f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5" y="2564905"/>
            <a:ext cx="6696745" cy="197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6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r>
              <a:rPr lang="ru-RU" dirty="0"/>
              <a:t> и данные «из будущего»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558508"/>
            <a:ext cx="7696200" cy="484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94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про танки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497032"/>
            <a:ext cx="6032500" cy="40311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621867"/>
            <a:ext cx="1064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Классификатор: есть танки </a:t>
            </a:r>
            <a:r>
              <a:rPr lang="ru-RU" sz="2800"/>
              <a:t>на снимке или нет</a:t>
            </a:r>
          </a:p>
        </p:txBody>
      </p:sp>
      <p:sp>
        <p:nvSpPr>
          <p:cNvPr id="6" name="Полилиния 5"/>
          <p:cNvSpPr/>
          <p:nvPr/>
        </p:nvSpPr>
        <p:spPr>
          <a:xfrm rot="6798864">
            <a:off x="8398212" y="4640649"/>
            <a:ext cx="671022" cy="503943"/>
          </a:xfrm>
          <a:custGeom>
            <a:avLst/>
            <a:gdLst>
              <a:gd name="connsiteX0" fmla="*/ 0 w 671022"/>
              <a:gd name="connsiteY0" fmla="*/ 0 h 394877"/>
              <a:gd name="connsiteX1" fmla="*/ 660400 w 671022"/>
              <a:gd name="connsiteY1" fmla="*/ 33867 h 394877"/>
              <a:gd name="connsiteX2" fmla="*/ 406400 w 671022"/>
              <a:gd name="connsiteY2" fmla="*/ 355600 h 394877"/>
              <a:gd name="connsiteX3" fmla="*/ 389467 w 671022"/>
              <a:gd name="connsiteY3" fmla="*/ 389467 h 39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022" h="394877">
                <a:moveTo>
                  <a:pt x="0" y="0"/>
                </a:moveTo>
                <a:lnTo>
                  <a:pt x="660400" y="33867"/>
                </a:lnTo>
                <a:cubicBezTo>
                  <a:pt x="728133" y="93134"/>
                  <a:pt x="451556" y="296333"/>
                  <a:pt x="406400" y="355600"/>
                </a:cubicBezTo>
                <a:cubicBezTo>
                  <a:pt x="361244" y="414867"/>
                  <a:pt x="389467" y="389467"/>
                  <a:pt x="389467" y="389467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35884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про танки</a:t>
            </a:r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497032"/>
            <a:ext cx="6032500" cy="40311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5621867"/>
            <a:ext cx="1064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Классификатор: есть танки </a:t>
            </a:r>
            <a:r>
              <a:rPr lang="ru-RU" sz="2800"/>
              <a:t>на снимке или нет</a:t>
            </a:r>
          </a:p>
        </p:txBody>
      </p:sp>
      <p:sp>
        <p:nvSpPr>
          <p:cNvPr id="6" name="Полилиния 5"/>
          <p:cNvSpPr/>
          <p:nvPr/>
        </p:nvSpPr>
        <p:spPr>
          <a:xfrm rot="6798864">
            <a:off x="8398212" y="4640649"/>
            <a:ext cx="671022" cy="503943"/>
          </a:xfrm>
          <a:custGeom>
            <a:avLst/>
            <a:gdLst>
              <a:gd name="connsiteX0" fmla="*/ 0 w 671022"/>
              <a:gd name="connsiteY0" fmla="*/ 0 h 394877"/>
              <a:gd name="connsiteX1" fmla="*/ 660400 w 671022"/>
              <a:gd name="connsiteY1" fmla="*/ 33867 h 394877"/>
              <a:gd name="connsiteX2" fmla="*/ 406400 w 671022"/>
              <a:gd name="connsiteY2" fmla="*/ 355600 h 394877"/>
              <a:gd name="connsiteX3" fmla="*/ 389467 w 671022"/>
              <a:gd name="connsiteY3" fmla="*/ 389467 h 394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022" h="394877">
                <a:moveTo>
                  <a:pt x="0" y="0"/>
                </a:moveTo>
                <a:lnTo>
                  <a:pt x="660400" y="33867"/>
                </a:lnTo>
                <a:cubicBezTo>
                  <a:pt x="728133" y="93134"/>
                  <a:pt x="451556" y="296333"/>
                  <a:pt x="406400" y="355600"/>
                </a:cubicBezTo>
                <a:cubicBezTo>
                  <a:pt x="361244" y="414867"/>
                  <a:pt x="389467" y="389467"/>
                  <a:pt x="389467" y="389467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8014056" y="4182534"/>
            <a:ext cx="1439333" cy="14393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553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Выдача кредита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976" y="2383854"/>
            <a:ext cx="7591425" cy="558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5560" y="140348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German credit data set (UCI </a:t>
            </a:r>
            <a:r>
              <a:rPr lang="ru-RU" dirty="0" err="1"/>
              <a:t>репозиторий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3056372" y="3573016"/>
            <a:ext cx="3183645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Attribute 2: </a:t>
            </a:r>
            <a:r>
              <a:rPr lang="en-US" dirty="0"/>
              <a:t>Duration in month</a:t>
            </a:r>
            <a:endParaRPr lang="ru-RU" dirty="0"/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16200000" flipV="1">
            <a:off x="2279576" y="2708920"/>
            <a:ext cx="1152128" cy="576064"/>
          </a:xfrm>
          <a:prstGeom prst="bentConnector3">
            <a:avLst>
              <a:gd name="adj1" fmla="val 125587"/>
            </a:avLst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6792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Для некоторой задачи построили алгоритм обучения с учителем и он работает очень плохо</a:t>
            </a:r>
          </a:p>
          <a:p>
            <a:pPr marL="0" indent="0">
              <a:buNone/>
            </a:pPr>
            <a:r>
              <a:rPr lang="ru-RU" dirty="0"/>
              <a:t>А) Как понять, проблема в недостаточном размере обучающей выборки или в чем-то еще?</a:t>
            </a:r>
          </a:p>
          <a:p>
            <a:pPr marL="0" indent="0">
              <a:buNone/>
            </a:pPr>
            <a:r>
              <a:rPr lang="ru-RU" dirty="0"/>
              <a:t>Б) В чем еще может быть проблема?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76383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2315</TotalTime>
  <Words>2120</Words>
  <Application>Microsoft Office PowerPoint</Application>
  <PresentationFormat>Widescreen</PresentationFormat>
  <Paragraphs>513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Arial</vt:lpstr>
      <vt:lpstr>Calibri</vt:lpstr>
      <vt:lpstr>Calibri Light</vt:lpstr>
      <vt:lpstr>Cambria Math</vt:lpstr>
      <vt:lpstr>Тема Office</vt:lpstr>
      <vt:lpstr>Машинное обучение</vt:lpstr>
      <vt:lpstr>Содержание курса</vt:lpstr>
      <vt:lpstr>Команда курса</vt:lpstr>
      <vt:lpstr>На этой лекции</vt:lpstr>
      <vt:lpstr>I. Примеры применения</vt:lpstr>
      <vt:lpstr>Кредитный скоринг</vt:lpstr>
      <vt:lpstr>Выдача кредита</vt:lpstr>
      <vt:lpstr>Выдача кредита</vt:lpstr>
      <vt:lpstr>Выдача кредита</vt:lpstr>
      <vt:lpstr>Выдача кредита</vt:lpstr>
      <vt:lpstr>Выдача кредита</vt:lpstr>
      <vt:lpstr>Кредитный скоринг: вопросы</vt:lpstr>
      <vt:lpstr>Рекомендации товаров</vt:lpstr>
      <vt:lpstr>Блок рекомендаций</vt:lpstr>
      <vt:lpstr>Возможный вариант заполнения</vt:lpstr>
      <vt:lpstr>История про одинаковое качество</vt:lpstr>
      <vt:lpstr>История про статзначимость</vt:lpstr>
      <vt:lpstr>История про статзначимость</vt:lpstr>
      <vt:lpstr>Рекомендации товаров: вопросы</vt:lpstr>
      <vt:lpstr>Ещё примеры</vt:lpstr>
      <vt:lpstr>PowerPoint Presentation</vt:lpstr>
      <vt:lpstr>PowerPoint Presentation</vt:lpstr>
      <vt:lpstr>PowerPoint Presentation</vt:lpstr>
      <vt:lpstr>II. Стандартные задачи  и простые методы их решения</vt:lpstr>
      <vt:lpstr>Классификация</vt:lpstr>
      <vt:lpstr>PowerPoint Presentation</vt:lpstr>
      <vt:lpstr>Простой классификатор: kNN</vt:lpstr>
      <vt:lpstr>Простой классификатор: kNN</vt:lpstr>
      <vt:lpstr>Взвешенный kNN</vt:lpstr>
      <vt:lpstr>Взвешенный kNN</vt:lpstr>
      <vt:lpstr>Взвешенный kNN</vt:lpstr>
      <vt:lpstr>Взвешенный kNN</vt:lpstr>
      <vt:lpstr>Взвешенный kNN</vt:lpstr>
      <vt:lpstr>Взвешенный kNN</vt:lpstr>
      <vt:lpstr>Взвешенный kNN</vt:lpstr>
      <vt:lpstr>Взвешенный kNN</vt:lpstr>
      <vt:lpstr>Взвешенный kNN</vt:lpstr>
      <vt:lpstr>Центроидный классификатор</vt:lpstr>
      <vt:lpstr>Центроидный классификатор</vt:lpstr>
      <vt:lpstr>Центроидный классификатор</vt:lpstr>
      <vt:lpstr>Байесовский классификатор</vt:lpstr>
      <vt:lpstr>Байесовский классификатор</vt:lpstr>
      <vt:lpstr>Байесовский классификатор</vt:lpstr>
      <vt:lpstr>Зачем нам понадобилась теорема Байеса</vt:lpstr>
      <vt:lpstr>Что оценивается по обучающей выборке</vt:lpstr>
      <vt:lpstr>Наивный байесовский классификатор</vt:lpstr>
      <vt:lpstr>Немного истории: фильтрации спама</vt:lpstr>
      <vt:lpstr>Примеры спама</vt:lpstr>
      <vt:lpstr>Фильтруем спам: обучение</vt:lpstr>
      <vt:lpstr>Фильтруем спам: применение</vt:lpstr>
      <vt:lpstr>Фильтруем спам: применение</vt:lpstr>
      <vt:lpstr>Фильтрация спама: вопросы</vt:lpstr>
      <vt:lpstr>Кластеризация</vt:lpstr>
      <vt:lpstr>Кластеризация</vt:lpstr>
      <vt:lpstr>Простой алгоритм кластеризации: kMeans</vt:lpstr>
      <vt:lpstr>Регрессия</vt:lpstr>
      <vt:lpstr>Взвешенный kNN для регрессии</vt:lpstr>
      <vt:lpstr>Взвешенный kNN для регрессии</vt:lpstr>
      <vt:lpstr>Линейная регрессия</vt:lpstr>
      <vt:lpstr>Линейная регрессия</vt:lpstr>
      <vt:lpstr>Линейная регрессия</vt:lpstr>
      <vt:lpstr>Матричная запись</vt:lpstr>
      <vt:lpstr>Веса признаков</vt:lpstr>
      <vt:lpstr>III. Идеи часто используемых методов</vt:lpstr>
      <vt:lpstr>Линейные модели</vt:lpstr>
      <vt:lpstr>Решающие деревья</vt:lpstr>
      <vt:lpstr>Ансамбли решающих деревьев</vt:lpstr>
      <vt:lpstr>Нейронные сети</vt:lpstr>
      <vt:lpstr>Нейронные сети</vt:lpstr>
      <vt:lpstr>Нейронные сети</vt:lpstr>
      <vt:lpstr>IV. Задачи оптимизации в машинном обучении</vt:lpstr>
      <vt:lpstr>Задача регрессии</vt:lpstr>
      <vt:lpstr>Задача регрессии</vt:lpstr>
      <vt:lpstr>Задача регрессии</vt:lpstr>
      <vt:lpstr>Задача классификации</vt:lpstr>
      <vt:lpstr>Задача классификации</vt:lpstr>
      <vt:lpstr>Сложный пример: исправление опечаток</vt:lpstr>
      <vt:lpstr>Сложный пример: исправление опечаток</vt:lpstr>
      <vt:lpstr>Сложный пример: исправление опечаток</vt:lpstr>
      <vt:lpstr>Градиентные методы оптимизации</vt:lpstr>
      <vt:lpstr>Методы глобальной оптимизации</vt:lpstr>
      <vt:lpstr>Методы глобальной оптимизации</vt:lpstr>
      <vt:lpstr>V. Переобучение и недообучение</vt:lpstr>
      <vt:lpstr>Переобучение на примере регрессии</vt:lpstr>
      <vt:lpstr>Оценка качества</vt:lpstr>
      <vt:lpstr>Кросс-валидация</vt:lpstr>
      <vt:lpstr>Кросс-валидация и данные «из будущего»</vt:lpstr>
      <vt:lpstr>История про танки</vt:lpstr>
      <vt:lpstr>История про танки</vt:lpstr>
      <vt:lpstr>Задача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in Action</dc:title>
  <dc:creator>Пользователь Microsoft Office</dc:creator>
  <cp:lastModifiedBy>Alexey Romanenko</cp:lastModifiedBy>
  <cp:revision>50</cp:revision>
  <dcterms:created xsi:type="dcterms:W3CDTF">2016-10-07T10:44:24Z</dcterms:created>
  <dcterms:modified xsi:type="dcterms:W3CDTF">2018-02-13T05:14:31Z</dcterms:modified>
</cp:coreProperties>
</file>